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7" r:id="rId2"/>
    <p:sldId id="257" r:id="rId3"/>
    <p:sldId id="256" r:id="rId4"/>
    <p:sldId id="258" r:id="rId5"/>
    <p:sldId id="259" r:id="rId6"/>
    <p:sldId id="260" r:id="rId7"/>
    <p:sldId id="261" r:id="rId8"/>
    <p:sldId id="274" r:id="rId9"/>
    <p:sldId id="275" r:id="rId10"/>
    <p:sldId id="276" r:id="rId11"/>
    <p:sldId id="262" r:id="rId12"/>
    <p:sldId id="263" r:id="rId13"/>
    <p:sldId id="264" r:id="rId14"/>
    <p:sldId id="266" r:id="rId15"/>
    <p:sldId id="267" r:id="rId16"/>
    <p:sldId id="268" r:id="rId17"/>
    <p:sldId id="269" r:id="rId18"/>
    <p:sldId id="270" r:id="rId19"/>
    <p:sldId id="271" r:id="rId20"/>
    <p:sldId id="272"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69" d="100"/>
          <a:sy n="69" d="100"/>
        </p:scale>
        <p:origin x="547"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CE3E32C-FE62-43D6-8B80-182FCB276B6A}" type="datetimeFigureOut">
              <a:rPr lang="en-US" smtClean="0"/>
              <a:t>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D77A61-BF8D-4D55-A64E-E8EE5911B6FC}" type="slidenum">
              <a:rPr lang="en-US" smtClean="0"/>
              <a:t>‹#›</a:t>
            </a:fld>
            <a:endParaRPr lang="en-US"/>
          </a:p>
        </p:txBody>
      </p:sp>
    </p:spTree>
    <p:extLst>
      <p:ext uri="{BB962C8B-B14F-4D97-AF65-F5344CB8AC3E}">
        <p14:creationId xmlns:p14="http://schemas.microsoft.com/office/powerpoint/2010/main" val="35048126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CE3E32C-FE62-43D6-8B80-182FCB276B6A}" type="datetimeFigureOut">
              <a:rPr lang="en-US" smtClean="0"/>
              <a:t>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D77A61-BF8D-4D55-A64E-E8EE5911B6FC}" type="slidenum">
              <a:rPr lang="en-US" smtClean="0"/>
              <a:t>‹#›</a:t>
            </a:fld>
            <a:endParaRPr lang="en-US"/>
          </a:p>
        </p:txBody>
      </p:sp>
    </p:spTree>
    <p:extLst>
      <p:ext uri="{BB962C8B-B14F-4D97-AF65-F5344CB8AC3E}">
        <p14:creationId xmlns:p14="http://schemas.microsoft.com/office/powerpoint/2010/main" val="31627899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CE3E32C-FE62-43D6-8B80-182FCB276B6A}" type="datetimeFigureOut">
              <a:rPr lang="en-US" smtClean="0"/>
              <a:t>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D77A61-BF8D-4D55-A64E-E8EE5911B6FC}" type="slidenum">
              <a:rPr lang="en-US" smtClean="0"/>
              <a:t>‹#›</a:t>
            </a:fld>
            <a:endParaRPr lang="en-US"/>
          </a:p>
        </p:txBody>
      </p:sp>
    </p:spTree>
    <p:extLst>
      <p:ext uri="{BB962C8B-B14F-4D97-AF65-F5344CB8AC3E}">
        <p14:creationId xmlns:p14="http://schemas.microsoft.com/office/powerpoint/2010/main" val="36268792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CE3E32C-FE62-43D6-8B80-182FCB276B6A}" type="datetimeFigureOut">
              <a:rPr lang="en-US" smtClean="0"/>
              <a:t>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4D77A61-BF8D-4D55-A64E-E8EE5911B6FC}" type="slidenum">
              <a:rPr lang="en-US" smtClean="0"/>
              <a:t>‹#›</a:t>
            </a:fld>
            <a:endParaRPr lang="en-US"/>
          </a:p>
        </p:txBody>
      </p:sp>
    </p:spTree>
    <p:extLst>
      <p:ext uri="{BB962C8B-B14F-4D97-AF65-F5344CB8AC3E}">
        <p14:creationId xmlns:p14="http://schemas.microsoft.com/office/powerpoint/2010/main" val="28796007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CE3E32C-FE62-43D6-8B80-182FCB276B6A}" type="datetimeFigureOut">
              <a:rPr lang="en-US" smtClean="0"/>
              <a:t>2/3/2025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4D77A61-BF8D-4D55-A64E-E8EE5911B6FC}" type="slidenum">
              <a:rPr lang="en-US" smtClean="0"/>
              <a:t>‹#›</a:t>
            </a:fld>
            <a:endParaRPr lang="en-US"/>
          </a:p>
        </p:txBody>
      </p:sp>
    </p:spTree>
    <p:extLst>
      <p:ext uri="{BB962C8B-B14F-4D97-AF65-F5344CB8AC3E}">
        <p14:creationId xmlns:p14="http://schemas.microsoft.com/office/powerpoint/2010/main" val="32362861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CE3E32C-FE62-43D6-8B80-182FCB276B6A}" type="datetimeFigureOut">
              <a:rPr lang="en-US" smtClean="0"/>
              <a:t>2/3/2025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4D77A61-BF8D-4D55-A64E-E8EE5911B6FC}" type="slidenum">
              <a:rPr lang="en-US" smtClean="0"/>
              <a:t>‹#›</a:t>
            </a:fld>
            <a:endParaRPr lang="en-US"/>
          </a:p>
        </p:txBody>
      </p:sp>
    </p:spTree>
    <p:extLst>
      <p:ext uri="{BB962C8B-B14F-4D97-AF65-F5344CB8AC3E}">
        <p14:creationId xmlns:p14="http://schemas.microsoft.com/office/powerpoint/2010/main" val="26238265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CE3E32C-FE62-43D6-8B80-182FCB276B6A}" type="datetimeFigureOut">
              <a:rPr lang="en-US" smtClean="0"/>
              <a:t>2/3/2025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4D77A61-BF8D-4D55-A64E-E8EE5911B6FC}" type="slidenum">
              <a:rPr lang="en-US" smtClean="0"/>
              <a:t>‹#›</a:t>
            </a:fld>
            <a:endParaRPr lang="en-US"/>
          </a:p>
        </p:txBody>
      </p:sp>
    </p:spTree>
    <p:extLst>
      <p:ext uri="{BB962C8B-B14F-4D97-AF65-F5344CB8AC3E}">
        <p14:creationId xmlns:p14="http://schemas.microsoft.com/office/powerpoint/2010/main" val="23733769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CE3E32C-FE62-43D6-8B80-182FCB276B6A}" type="datetimeFigureOut">
              <a:rPr lang="en-US" smtClean="0"/>
              <a:t>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4D77A61-BF8D-4D55-A64E-E8EE5911B6FC}" type="slidenum">
              <a:rPr lang="en-US" smtClean="0"/>
              <a:t>‹#›</a:t>
            </a:fld>
            <a:endParaRPr lang="en-US"/>
          </a:p>
        </p:txBody>
      </p:sp>
    </p:spTree>
    <p:extLst>
      <p:ext uri="{BB962C8B-B14F-4D97-AF65-F5344CB8AC3E}">
        <p14:creationId xmlns:p14="http://schemas.microsoft.com/office/powerpoint/2010/main" val="26601458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CE3E32C-FE62-43D6-8B80-182FCB276B6A}" type="datetimeFigureOut">
              <a:rPr lang="en-US" smtClean="0"/>
              <a:t>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4D77A61-BF8D-4D55-A64E-E8EE5911B6FC}" type="slidenum">
              <a:rPr lang="en-US" smtClean="0"/>
              <a:t>‹#›</a:t>
            </a:fld>
            <a:endParaRPr lang="en-US"/>
          </a:p>
        </p:txBody>
      </p:sp>
    </p:spTree>
    <p:extLst>
      <p:ext uri="{BB962C8B-B14F-4D97-AF65-F5344CB8AC3E}">
        <p14:creationId xmlns:p14="http://schemas.microsoft.com/office/powerpoint/2010/main" val="24848710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CE3E32C-FE62-43D6-8B80-182FCB276B6A}" type="datetimeFigureOut">
              <a:rPr lang="en-US" smtClean="0"/>
              <a:t>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D77A61-BF8D-4D55-A64E-E8EE5911B6FC}" type="slidenum">
              <a:rPr lang="en-US" smtClean="0"/>
              <a:t>‹#›</a:t>
            </a:fld>
            <a:endParaRPr lang="en-US"/>
          </a:p>
        </p:txBody>
      </p:sp>
    </p:spTree>
    <p:extLst>
      <p:ext uri="{BB962C8B-B14F-4D97-AF65-F5344CB8AC3E}">
        <p14:creationId xmlns:p14="http://schemas.microsoft.com/office/powerpoint/2010/main" val="20582790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CE3E32C-FE62-43D6-8B80-182FCB276B6A}" type="datetimeFigureOut">
              <a:rPr lang="en-US" smtClean="0"/>
              <a:t>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D77A61-BF8D-4D55-A64E-E8EE5911B6FC}" type="slidenum">
              <a:rPr lang="en-US" smtClean="0"/>
              <a:t>‹#›</a:t>
            </a:fld>
            <a:endParaRPr lang="en-US"/>
          </a:p>
        </p:txBody>
      </p:sp>
    </p:spTree>
    <p:extLst>
      <p:ext uri="{BB962C8B-B14F-4D97-AF65-F5344CB8AC3E}">
        <p14:creationId xmlns:p14="http://schemas.microsoft.com/office/powerpoint/2010/main" val="17791332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E3E32C-FE62-43D6-8B80-182FCB276B6A}" type="datetimeFigureOut">
              <a:rPr lang="en-US" smtClean="0"/>
              <a:t>2/3/2025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D77A61-BF8D-4D55-A64E-E8EE5911B6FC}" type="slidenum">
              <a:rPr lang="en-US" smtClean="0"/>
              <a:t>‹#›</a:t>
            </a:fld>
            <a:endParaRPr lang="en-US"/>
          </a:p>
        </p:txBody>
      </p:sp>
    </p:spTree>
    <p:extLst>
      <p:ext uri="{BB962C8B-B14F-4D97-AF65-F5344CB8AC3E}">
        <p14:creationId xmlns:p14="http://schemas.microsoft.com/office/powerpoint/2010/main" val="12324115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532799" y="11017"/>
            <a:ext cx="5148493" cy="6751426"/>
          </a:xfrm>
          <a:prstGeom prst="rect">
            <a:avLst/>
          </a:prstGeom>
        </p:spPr>
      </p:pic>
    </p:spTree>
    <p:extLst>
      <p:ext uri="{BB962C8B-B14F-4D97-AF65-F5344CB8AC3E}">
        <p14:creationId xmlns:p14="http://schemas.microsoft.com/office/powerpoint/2010/main" val="28860557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115191" y="117628"/>
            <a:ext cx="6094910" cy="6688996"/>
          </a:xfrm>
          <a:prstGeom prst="rect">
            <a:avLst/>
          </a:prstGeom>
        </p:spPr>
      </p:pic>
      <p:sp>
        <p:nvSpPr>
          <p:cNvPr id="3" name="Rectangle 2"/>
          <p:cNvSpPr/>
          <p:nvPr/>
        </p:nvSpPr>
        <p:spPr>
          <a:xfrm>
            <a:off x="3988106" y="1740665"/>
            <a:ext cx="4285561" cy="308472"/>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3417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ur-PK" sz="11500" dirty="0" smtClean="0">
                <a:solidFill>
                  <a:srgbClr val="FF0000"/>
                </a:solidFill>
                <a:latin typeface="Jameel Noori Nastaleeq" panose="02000503000000000004" pitchFamily="2" charset="-78"/>
                <a:cs typeface="Jameel Noori Nastaleeq" panose="02000503000000000004" pitchFamily="2" charset="-78"/>
              </a:rPr>
              <a:t>حمد</a:t>
            </a:r>
            <a:endParaRPr lang="en-US" sz="11500" dirty="0">
              <a:solidFill>
                <a:srgbClr val="FF0000"/>
              </a:solidFill>
              <a:latin typeface="Jameel Noori Nastaleeq" panose="02000503000000000004" pitchFamily="2" charset="-78"/>
              <a:cs typeface="Jameel Noori Nastaleeq" panose="02000503000000000004" pitchFamily="2" charset="-78"/>
            </a:endParaRPr>
          </a:p>
        </p:txBody>
      </p:sp>
      <p:sp>
        <p:nvSpPr>
          <p:cNvPr id="3" name="Subtitle 2"/>
          <p:cNvSpPr>
            <a:spLocks noGrp="1"/>
          </p:cNvSpPr>
          <p:nvPr>
            <p:ph type="subTitle" idx="1"/>
          </p:nvPr>
        </p:nvSpPr>
        <p:spPr/>
        <p:txBody>
          <a:bodyPr>
            <a:normAutofit/>
          </a:bodyPr>
          <a:lstStyle/>
          <a:p>
            <a:r>
              <a:rPr lang="ur-PK" sz="4800" dirty="0" smtClean="0">
                <a:solidFill>
                  <a:srgbClr val="FF0000"/>
                </a:solidFill>
                <a:latin typeface="Jameel Noori Nastaleeq" panose="02000503000000000004" pitchFamily="2" charset="-78"/>
                <a:cs typeface="Jameel Noori Nastaleeq" panose="02000503000000000004" pitchFamily="2" charset="-78"/>
              </a:rPr>
              <a:t>مظفر وارثی</a:t>
            </a:r>
          </a:p>
          <a:p>
            <a:r>
              <a:rPr lang="ur-PK" sz="4800" dirty="0" smtClean="0">
                <a:solidFill>
                  <a:srgbClr val="FF0000"/>
                </a:solidFill>
                <a:latin typeface="Jameel Noori Nastaleeq" panose="02000503000000000004" pitchFamily="2" charset="-78"/>
                <a:cs typeface="Jameel Noori Nastaleeq" panose="02000503000000000004" pitchFamily="2" charset="-78"/>
              </a:rPr>
              <a:t>(1933-2011)</a:t>
            </a:r>
            <a:endParaRPr lang="en-US" sz="4800" dirty="0">
              <a:solidFill>
                <a:srgbClr val="FF0000"/>
              </a:solidFill>
              <a:latin typeface="Jameel Noori Nastaleeq" panose="02000503000000000004" pitchFamily="2" charset="-78"/>
              <a:cs typeface="Jameel Noori Nastaleeq" panose="02000503000000000004" pitchFamily="2" charset="-78"/>
            </a:endParaRPr>
          </a:p>
        </p:txBody>
      </p:sp>
    </p:spTree>
    <p:extLst>
      <p:ext uri="{BB962C8B-B14F-4D97-AF65-F5344CB8AC3E}">
        <p14:creationId xmlns:p14="http://schemas.microsoft.com/office/powerpoint/2010/main" val="196254329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7859" y="139030"/>
            <a:ext cx="11851796" cy="3353316"/>
          </a:xfrm>
          <a:prstGeom prst="rect">
            <a:avLst/>
          </a:prstGeom>
        </p:spPr>
      </p:pic>
    </p:spTree>
    <p:extLst>
      <p:ext uri="{BB962C8B-B14F-4D97-AF65-F5344CB8AC3E}">
        <p14:creationId xmlns:p14="http://schemas.microsoft.com/office/powerpoint/2010/main" val="320173429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51816711"/>
              </p:ext>
            </p:extLst>
          </p:nvPr>
        </p:nvGraphicFramePr>
        <p:xfrm>
          <a:off x="-14689" y="124491"/>
          <a:ext cx="12192000" cy="6534287"/>
        </p:xfrm>
        <a:graphic>
          <a:graphicData uri="http://schemas.openxmlformats.org/drawingml/2006/table">
            <a:tbl>
              <a:tblPr firstRow="1" bandRow="1">
                <a:tableStyleId>{21E4AEA4-8DFA-4A89-87EB-49C32662AFE0}</a:tableStyleId>
              </a:tblPr>
              <a:tblGrid>
                <a:gridCol w="2032000"/>
                <a:gridCol w="2032000"/>
                <a:gridCol w="2032000"/>
                <a:gridCol w="2032000"/>
                <a:gridCol w="2032000"/>
                <a:gridCol w="2032000"/>
              </a:tblGrid>
              <a:tr h="61005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معانی</a:t>
                      </a:r>
                      <a:endParaRPr lang="en-US" sz="2000" b="1" kern="1200" dirty="0" smtClean="0">
                        <a:solidFill>
                          <a:schemeClr val="lt1"/>
                        </a:solidFill>
                        <a:effectLst/>
                        <a:latin typeface="Jameel Noori Nastaleeq" panose="02000503000000000004" pitchFamily="2" charset="-78"/>
                        <a:ea typeface="+mn-ea"/>
                        <a:cs typeface="Jameel Noori Nastaleeq" panose="02000503000000000004" pitchFamily="2" charset="-78"/>
                      </a:endParaRPr>
                    </a:p>
                    <a:p>
                      <a:pPr algn="ctr"/>
                      <a:endParaRPr lang="en-US" sz="20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الفاظ</a:t>
                      </a:r>
                      <a:endParaRPr lang="en-US" sz="2000" b="1" kern="1200" dirty="0" smtClean="0">
                        <a:solidFill>
                          <a:schemeClr val="lt1"/>
                        </a:solidFill>
                        <a:effectLst/>
                        <a:latin typeface="Jameel Noori Nastaleeq" panose="02000503000000000004" pitchFamily="2" charset="-78"/>
                        <a:ea typeface="+mn-ea"/>
                        <a:cs typeface="Jameel Noori Nastaleeq" panose="02000503000000000004" pitchFamily="2" charset="-78"/>
                      </a:endParaRPr>
                    </a:p>
                    <a:p>
                      <a:pPr algn="ctr"/>
                      <a:endParaRPr lang="en-US" sz="20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معانی</a:t>
                      </a:r>
                      <a:endParaRPr lang="en-US" sz="2000" b="1" kern="1200" dirty="0" smtClean="0">
                        <a:solidFill>
                          <a:schemeClr val="lt1"/>
                        </a:solidFill>
                        <a:effectLst/>
                        <a:latin typeface="Jameel Noori Nastaleeq" panose="02000503000000000004" pitchFamily="2" charset="-78"/>
                        <a:ea typeface="+mn-ea"/>
                        <a:cs typeface="Jameel Noori Nastaleeq" panose="02000503000000000004" pitchFamily="2" charset="-78"/>
                      </a:endParaRPr>
                    </a:p>
                    <a:p>
                      <a:pPr algn="ctr"/>
                      <a:endParaRPr lang="en-US" sz="20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الفاظ</a:t>
                      </a:r>
                      <a:endParaRPr lang="en-US" sz="2000" b="1" kern="1200" dirty="0" smtClean="0">
                        <a:solidFill>
                          <a:schemeClr val="lt1"/>
                        </a:solidFill>
                        <a:effectLst/>
                        <a:latin typeface="Jameel Noori Nastaleeq" panose="02000503000000000004" pitchFamily="2" charset="-78"/>
                        <a:ea typeface="+mn-ea"/>
                        <a:cs typeface="Jameel Noori Nastaleeq" panose="02000503000000000004" pitchFamily="2" charset="-78"/>
                      </a:endParaRPr>
                    </a:p>
                    <a:p>
                      <a:pPr algn="ctr"/>
                      <a:endParaRPr lang="en-US" sz="20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معانی</a:t>
                      </a:r>
                      <a:endParaRPr lang="en-US" sz="2000" b="1" kern="1200" dirty="0" smtClean="0">
                        <a:solidFill>
                          <a:schemeClr val="lt1"/>
                        </a:solidFill>
                        <a:effectLst/>
                        <a:latin typeface="Jameel Noori Nastaleeq" panose="02000503000000000004" pitchFamily="2" charset="-78"/>
                        <a:ea typeface="+mn-ea"/>
                        <a:cs typeface="Jameel Noori Nastaleeq" panose="02000503000000000004" pitchFamily="2" charset="-78"/>
                      </a:endParaRPr>
                    </a:p>
                    <a:p>
                      <a:pPr algn="ctr"/>
                      <a:endParaRPr lang="en-US" sz="20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الفاظ</a:t>
                      </a:r>
                      <a:endParaRPr lang="en-US" sz="2000" b="1" kern="1200" dirty="0" smtClean="0">
                        <a:solidFill>
                          <a:schemeClr val="lt1"/>
                        </a:solidFill>
                        <a:effectLst/>
                        <a:latin typeface="Jameel Noori Nastaleeq" panose="02000503000000000004" pitchFamily="2" charset="-78"/>
                        <a:ea typeface="+mn-ea"/>
                        <a:cs typeface="Jameel Noori Nastaleeq" panose="02000503000000000004" pitchFamily="2" charset="-78"/>
                      </a:endParaRPr>
                    </a:p>
                    <a:p>
                      <a:pPr algn="ctr"/>
                      <a:endParaRPr lang="en-US" sz="2000" dirty="0">
                        <a:latin typeface="Jameel Noori Nastaleeq" panose="02000503000000000004" pitchFamily="2" charset="-78"/>
                        <a:cs typeface="Jameel Noori Nastaleeq" panose="02000503000000000004" pitchFamily="2" charset="-78"/>
                      </a:endParaRPr>
                    </a:p>
                  </a:txBody>
                  <a:tcPr/>
                </a:tc>
              </a:tr>
              <a:tr h="61005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شمس</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p>
                      <a:pPr algn="ctr"/>
                      <a:endParaRPr lang="en-US" sz="2000" kern="1200" dirty="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سورج</a:t>
                      </a:r>
                      <a:endParaRPr lang="en-US" sz="20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ur-PK"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عبادت</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p>
                      <a:pPr algn="ctr"/>
                      <a:endParaRPr lang="en-US" sz="20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سجده</a:t>
                      </a:r>
                      <a:endParaRPr lang="en-US" sz="20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منظر</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p>
                      <a:pPr algn="ctr"/>
                      <a:endParaRPr lang="en-US" sz="20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جھلک</a:t>
                      </a:r>
                      <a:endParaRPr lang="en-US" sz="2000" dirty="0">
                        <a:latin typeface="Jameel Noori Nastaleeq" panose="02000503000000000004" pitchFamily="2" charset="-78"/>
                        <a:cs typeface="Jameel Noori Nastaleeq" panose="02000503000000000004" pitchFamily="2" charset="-78"/>
                      </a:endParaRPr>
                    </a:p>
                  </a:txBody>
                  <a:tcPr/>
                </a:tc>
              </a:tr>
              <a:tr h="52256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چٹان</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پتھر</a:t>
                      </a:r>
                      <a:endParaRPr lang="en-US" sz="20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رغبت</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شوق</a:t>
                      </a:r>
                      <a:endParaRPr lang="en-US" sz="20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آواز پھیلنا</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گونجتا</a:t>
                      </a:r>
                      <a:endParaRPr lang="en-US" sz="2000" dirty="0">
                        <a:latin typeface="Jameel Noori Nastaleeq" panose="02000503000000000004" pitchFamily="2" charset="-78"/>
                        <a:cs typeface="Jameel Noori Nastaleeq" panose="02000503000000000004" pitchFamily="2" charset="-78"/>
                      </a:endParaRPr>
                    </a:p>
                  </a:txBody>
                  <a:tcPr/>
                </a:tc>
              </a:tr>
              <a:tr h="585363">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حیوانات</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جانور</a:t>
                      </a:r>
                      <a:endParaRPr lang="en-US" sz="20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چٹان</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سنگ</a:t>
                      </a:r>
                      <a:endParaRPr lang="en-US" sz="20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کرم</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عنایت</a:t>
                      </a:r>
                      <a:endParaRPr lang="en-US" sz="2000" dirty="0">
                        <a:latin typeface="Jameel Noori Nastaleeq" panose="02000503000000000004" pitchFamily="2" charset="-78"/>
                        <a:cs typeface="Jameel Noori Nastaleeq" panose="02000503000000000004" pitchFamily="2" charset="-78"/>
                      </a:endParaRPr>
                    </a:p>
                  </a:txBody>
                  <a:tcPr/>
                </a:tc>
              </a:tr>
              <a:tr h="61005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انسان</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آدمی</a:t>
                      </a:r>
                      <a:endParaRPr lang="en-US" sz="20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گھاس</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سبزه</a:t>
                      </a:r>
                      <a:endParaRPr lang="en-US" sz="20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صبح</a:t>
                      </a:r>
                      <a:endParaRPr lang="en-US" sz="20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سحر</a:t>
                      </a:r>
                      <a:endParaRPr lang="en-US" sz="2000" dirty="0">
                        <a:latin typeface="Jameel Noori Nastaleeq" panose="02000503000000000004" pitchFamily="2" charset="-78"/>
                        <a:cs typeface="Jameel Noori Nastaleeq" panose="02000503000000000004" pitchFamily="2" charset="-78"/>
                      </a:endParaRPr>
                    </a:p>
                  </a:txBody>
                  <a:tcPr/>
                </a:tc>
              </a:tr>
              <a:tr h="61005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مہارت</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p>
                      <a:pPr algn="ctr"/>
                      <a:endParaRPr lang="en-US" sz="20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ہنر</a:t>
                      </a:r>
                      <a:endParaRPr lang="en-US" sz="20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پھول</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p>
                      <a:pPr algn="ctr"/>
                      <a:endParaRPr lang="en-US" sz="20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گُل</a:t>
                      </a:r>
                      <a:endParaRPr lang="en-US" sz="20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تلاش</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p>
                      <a:pPr algn="ctr"/>
                      <a:endParaRPr lang="en-US" sz="20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جستجو</a:t>
                      </a:r>
                      <a:endParaRPr lang="en-US" sz="2000" dirty="0">
                        <a:latin typeface="Jameel Noori Nastaleeq" panose="02000503000000000004" pitchFamily="2" charset="-78"/>
                        <a:cs typeface="Jameel Noori Nastaleeq" panose="02000503000000000004" pitchFamily="2" charset="-78"/>
                      </a:endParaRPr>
                    </a:p>
                  </a:txBody>
                  <a:tcPr/>
                </a:tc>
              </a:tr>
              <a:tr h="61005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طاقت</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قدرت</a:t>
                      </a:r>
                      <a:endParaRPr lang="en-US" sz="20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آسمان</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فلک</a:t>
                      </a:r>
                      <a:endParaRPr lang="en-US" sz="20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رہبر</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رونما</a:t>
                      </a:r>
                      <a:endParaRPr lang="en-US" sz="2000" dirty="0">
                        <a:latin typeface="Jameel Noori Nastaleeq" panose="02000503000000000004" pitchFamily="2" charset="-78"/>
                        <a:cs typeface="Jameel Noori Nastaleeq" panose="02000503000000000004" pitchFamily="2" charset="-78"/>
                      </a:endParaRPr>
                    </a:p>
                  </a:txBody>
                  <a:tcPr/>
                </a:tc>
              </a:tr>
              <a:tr h="61005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بہنا</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p>
                      <a:pPr algn="ctr"/>
                      <a:endParaRPr lang="en-US" sz="20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بہا</a:t>
                      </a:r>
                      <a:endParaRPr lang="en-US" sz="20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جہان</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p>
                      <a:pPr algn="ctr"/>
                      <a:endParaRPr lang="en-US" sz="20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دنیا</a:t>
                      </a:r>
                      <a:endParaRPr lang="en-US" sz="20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حکمرانی</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p>
                      <a:pPr algn="ctr"/>
                      <a:endParaRPr lang="en-US" sz="20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خلافت</a:t>
                      </a:r>
                      <a:endParaRPr lang="en-US" sz="2000" dirty="0">
                        <a:latin typeface="Jameel Noori Nastaleeq" panose="02000503000000000004" pitchFamily="2" charset="-78"/>
                        <a:cs typeface="Jameel Noori Nastaleeq" panose="02000503000000000004" pitchFamily="2" charset="-78"/>
                      </a:endParaRPr>
                    </a:p>
                  </a:txBody>
                  <a:tcPr/>
                </a:tc>
              </a:tr>
              <a:tr h="610059">
                <a:tc>
                  <a:txBody>
                    <a:bodyPr/>
                    <a:lstStyle/>
                    <a:p>
                      <a:pPr algn="ct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معزز</a:t>
                      </a:r>
                      <a:endParaRPr lang="en-US" sz="2000" kern="1200" dirty="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سرفراز</a:t>
                      </a:r>
                      <a:endParaRPr lang="en-US" sz="20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نجوم</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p>
                      <a:pPr algn="ctr"/>
                      <a:endParaRPr lang="en-US" sz="20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ستارے</a:t>
                      </a:r>
                      <a:endParaRPr lang="en-US" sz="20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دروازه</a:t>
                      </a:r>
                      <a:endParaRPr lang="en-US" sz="20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دہلیز</a:t>
                      </a:r>
                      <a:endParaRPr lang="en-US" sz="2000" dirty="0">
                        <a:latin typeface="Jameel Noori Nastaleeq" panose="02000503000000000004" pitchFamily="2" charset="-78"/>
                        <a:cs typeface="Jameel Noori Nastaleeq" panose="02000503000000000004" pitchFamily="2" charset="-78"/>
                      </a:endParaRPr>
                    </a:p>
                  </a:txBody>
                  <a:tcPr/>
                </a:tc>
              </a:tr>
              <a:tr h="61005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خصوصیت</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p>
                      <a:pPr algn="ctr"/>
                      <a:endParaRPr lang="en-US" sz="20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صفت</a:t>
                      </a:r>
                      <a:endParaRPr lang="en-US" sz="20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ماہتاب</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p>
                      <a:pPr algn="ctr"/>
                      <a:endParaRPr lang="en-US" sz="20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چاند</a:t>
                      </a:r>
                      <a:endParaRPr lang="en-US" sz="20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آواز</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p>
                      <a:pPr algn="ctr"/>
                      <a:endParaRPr lang="en-US" sz="20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آهنگ</a:t>
                      </a:r>
                      <a:endParaRPr lang="en-US" sz="2000" dirty="0">
                        <a:latin typeface="Jameel Noori Nastaleeq" panose="02000503000000000004" pitchFamily="2" charset="-78"/>
                        <a:cs typeface="Jameel Noori Nastaleeq" panose="02000503000000000004" pitchFamily="2" charset="-78"/>
                      </a:endParaRPr>
                    </a:p>
                  </a:txBody>
                  <a:tcPr/>
                </a:tc>
              </a:tr>
            </a:tbl>
          </a:graphicData>
        </a:graphic>
      </p:graphicFrame>
    </p:spTree>
    <p:extLst>
      <p:ext uri="{BB962C8B-B14F-4D97-AF65-F5344CB8AC3E}">
        <p14:creationId xmlns:p14="http://schemas.microsoft.com/office/powerpoint/2010/main" val="128514888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800556645"/>
              </p:ext>
            </p:extLst>
          </p:nvPr>
        </p:nvGraphicFramePr>
        <p:xfrm>
          <a:off x="-14689" y="197450"/>
          <a:ext cx="12192000" cy="6554339"/>
        </p:xfrm>
        <a:graphic>
          <a:graphicData uri="http://schemas.openxmlformats.org/drawingml/2006/table">
            <a:tbl>
              <a:tblPr firstRow="1" bandRow="1">
                <a:tableStyleId>{21E4AEA4-8DFA-4A89-87EB-49C32662AFE0}</a:tableStyleId>
              </a:tblPr>
              <a:tblGrid>
                <a:gridCol w="2032000"/>
                <a:gridCol w="2032000"/>
                <a:gridCol w="2032000"/>
                <a:gridCol w="2032000"/>
                <a:gridCol w="2032000"/>
                <a:gridCol w="2032000"/>
              </a:tblGrid>
              <a:tr h="426434">
                <a:tc>
                  <a:txBody>
                    <a:bodyPr/>
                    <a:lstStyle/>
                    <a:p>
                      <a:pPr algn="ctr"/>
                      <a:endParaRPr lang="en-US" sz="2000" dirty="0">
                        <a:latin typeface="Jameel Noori Nastaleeq" panose="02000503000000000004" pitchFamily="2" charset="-78"/>
                        <a:cs typeface="Jameel Noori Nastaleeq" panose="02000503000000000004" pitchFamily="2" charset="-78"/>
                      </a:endParaRPr>
                    </a:p>
                  </a:txBody>
                  <a:tcPr/>
                </a:tc>
                <a:tc>
                  <a:txBody>
                    <a:bodyPr/>
                    <a:lstStyle/>
                    <a:p>
                      <a:pPr algn="ctr"/>
                      <a:endParaRPr lang="en-US" sz="20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معانی</a:t>
                      </a:r>
                      <a:endParaRPr lang="en-US" sz="2000" b="1" kern="1200" dirty="0" smtClean="0">
                        <a:solidFill>
                          <a:schemeClr val="lt1"/>
                        </a:solidFill>
                        <a:effectLst/>
                        <a:latin typeface="Jameel Noori Nastaleeq" panose="02000503000000000004" pitchFamily="2" charset="-78"/>
                        <a:ea typeface="+mn-ea"/>
                        <a:cs typeface="Jameel Noori Nastaleeq" panose="02000503000000000004" pitchFamily="2" charset="-78"/>
                      </a:endParaRPr>
                    </a:p>
                    <a:p>
                      <a:pPr algn="ctr"/>
                      <a:endParaRPr lang="en-US" sz="20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الفاظ</a:t>
                      </a:r>
                      <a:endParaRPr lang="en-US" sz="2000" b="1" kern="1200" dirty="0" smtClean="0">
                        <a:solidFill>
                          <a:schemeClr val="lt1"/>
                        </a:solidFill>
                        <a:effectLst/>
                        <a:latin typeface="Jameel Noori Nastaleeq" panose="02000503000000000004" pitchFamily="2" charset="-78"/>
                        <a:ea typeface="+mn-ea"/>
                        <a:cs typeface="Jameel Noori Nastaleeq" panose="02000503000000000004" pitchFamily="2" charset="-78"/>
                      </a:endParaRPr>
                    </a:p>
                    <a:p>
                      <a:pPr algn="ctr"/>
                      <a:endParaRPr lang="en-US" sz="20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معانی</a:t>
                      </a:r>
                      <a:endParaRPr lang="en-US" sz="2000" b="1" kern="1200" dirty="0" smtClean="0">
                        <a:solidFill>
                          <a:schemeClr val="lt1"/>
                        </a:solidFill>
                        <a:effectLst/>
                        <a:latin typeface="Jameel Noori Nastaleeq" panose="02000503000000000004" pitchFamily="2" charset="-78"/>
                        <a:ea typeface="+mn-ea"/>
                        <a:cs typeface="Jameel Noori Nastaleeq" panose="02000503000000000004" pitchFamily="2" charset="-78"/>
                      </a:endParaRPr>
                    </a:p>
                    <a:p>
                      <a:pPr algn="ctr"/>
                      <a:endParaRPr lang="en-US" sz="20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الفاظ</a:t>
                      </a:r>
                      <a:endParaRPr lang="en-US" sz="2000" b="1" kern="1200" dirty="0" smtClean="0">
                        <a:solidFill>
                          <a:schemeClr val="lt1"/>
                        </a:solidFill>
                        <a:effectLst/>
                        <a:latin typeface="Jameel Noori Nastaleeq" panose="02000503000000000004" pitchFamily="2" charset="-78"/>
                        <a:ea typeface="+mn-ea"/>
                        <a:cs typeface="Jameel Noori Nastaleeq" panose="02000503000000000004" pitchFamily="2" charset="-78"/>
                      </a:endParaRPr>
                    </a:p>
                    <a:p>
                      <a:pPr algn="ctr"/>
                      <a:endParaRPr lang="en-US" sz="2000" dirty="0">
                        <a:latin typeface="Jameel Noori Nastaleeq" panose="02000503000000000004" pitchFamily="2" charset="-78"/>
                        <a:cs typeface="Jameel Noori Nastaleeq" panose="02000503000000000004" pitchFamily="2" charset="-78"/>
                      </a:endParaRPr>
                    </a:p>
                  </a:txBody>
                  <a:tcPr/>
                </a:tc>
              </a:tr>
              <a:tr h="736037">
                <a:tc>
                  <a:txBody>
                    <a:bodyPr/>
                    <a:lstStyle/>
                    <a:p>
                      <a:pPr algn="ctr"/>
                      <a:endParaRPr lang="en-US" sz="2000">
                        <a:latin typeface="Jameel Noori Nastaleeq" panose="02000503000000000004" pitchFamily="2" charset="-78"/>
                        <a:cs typeface="Jameel Noori Nastaleeq" panose="02000503000000000004" pitchFamily="2" charset="-78"/>
                      </a:endParaRPr>
                    </a:p>
                  </a:txBody>
                  <a:tcPr/>
                </a:tc>
                <a:tc>
                  <a:txBody>
                    <a:bodyPr/>
                    <a:lstStyle/>
                    <a:p>
                      <a:pPr algn="ctr"/>
                      <a:endParaRPr lang="en-US" sz="200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تلاش، کوشش</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p>
                      <a:pPr algn="ctr"/>
                      <a:endParaRPr lang="en-US" sz="20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جستجو</a:t>
                      </a:r>
                      <a:endParaRPr lang="en-US" sz="20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آداب</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p>
                      <a:pPr algn="ctr"/>
                      <a:endParaRPr lang="en-US" sz="20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تہذیب</a:t>
                      </a:r>
                      <a:endParaRPr lang="en-US" sz="2000" dirty="0">
                        <a:latin typeface="Jameel Noori Nastaleeq" panose="02000503000000000004" pitchFamily="2" charset="-78"/>
                        <a:cs typeface="Jameel Noori Nastaleeq" panose="02000503000000000004" pitchFamily="2" charset="-78"/>
                      </a:endParaRPr>
                    </a:p>
                  </a:txBody>
                  <a:tcPr/>
                </a:tc>
              </a:tr>
              <a:tr h="736037">
                <a:tc>
                  <a:txBody>
                    <a:bodyPr/>
                    <a:lstStyle/>
                    <a:p>
                      <a:pPr algn="ctr"/>
                      <a:endParaRPr lang="en-US" sz="2000">
                        <a:latin typeface="Jameel Noori Nastaleeq" panose="02000503000000000004" pitchFamily="2" charset="-78"/>
                        <a:cs typeface="Jameel Noori Nastaleeq" panose="02000503000000000004" pitchFamily="2" charset="-78"/>
                      </a:endParaRPr>
                    </a:p>
                  </a:txBody>
                  <a:tcPr/>
                </a:tc>
                <a:tc>
                  <a:txBody>
                    <a:bodyPr/>
                    <a:lstStyle/>
                    <a:p>
                      <a:pPr algn="ctr"/>
                      <a:endParaRPr lang="en-US" sz="200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جانشینی، قائم  مقام</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p>
                      <a:pPr algn="ctr"/>
                      <a:endParaRPr lang="en-US" sz="20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خلافت</a:t>
                      </a:r>
                      <a:endParaRPr lang="en-US" sz="20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ایک</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p>
                      <a:pPr algn="ctr"/>
                      <a:endParaRPr lang="en-US" sz="20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یکتا</a:t>
                      </a:r>
                      <a:endParaRPr lang="en-US" sz="2000" dirty="0">
                        <a:latin typeface="Jameel Noori Nastaleeq" panose="02000503000000000004" pitchFamily="2" charset="-78"/>
                        <a:cs typeface="Jameel Noori Nastaleeq" panose="02000503000000000004" pitchFamily="2" charset="-78"/>
                      </a:endParaRPr>
                    </a:p>
                  </a:txBody>
                  <a:tcPr/>
                </a:tc>
              </a:tr>
              <a:tr h="736037">
                <a:tc>
                  <a:txBody>
                    <a:bodyPr/>
                    <a:lstStyle/>
                    <a:p>
                      <a:pPr algn="ctr"/>
                      <a:endParaRPr lang="en-US" sz="2000">
                        <a:latin typeface="Jameel Noori Nastaleeq" panose="02000503000000000004" pitchFamily="2" charset="-78"/>
                        <a:cs typeface="Jameel Noori Nastaleeq" panose="02000503000000000004" pitchFamily="2" charset="-78"/>
                      </a:endParaRPr>
                    </a:p>
                  </a:txBody>
                  <a:tcPr/>
                </a:tc>
                <a:tc>
                  <a:txBody>
                    <a:bodyPr/>
                    <a:lstStyle/>
                    <a:p>
                      <a:pPr algn="ctr"/>
                      <a:endParaRPr lang="en-US" sz="200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عہدہ</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p>
                      <a:pPr algn="ctr"/>
                      <a:endParaRPr lang="en-US" sz="20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1800" kern="1200" dirty="0" smtClean="0">
                          <a:solidFill>
                            <a:schemeClr val="dk1"/>
                          </a:solidFill>
                          <a:effectLst/>
                          <a:latin typeface="Jameel Noori Nastaleeq" panose="02000503000000000004" pitchFamily="2" charset="-78"/>
                          <a:ea typeface="+mn-ea"/>
                          <a:cs typeface="Jameel Noori Nastaleeq" panose="02000503000000000004" pitchFamily="2" charset="-78"/>
                        </a:rPr>
                        <a:t>منصب</a:t>
                      </a:r>
                      <a:endParaRPr lang="en-US" sz="20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برکت</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p>
                      <a:pPr algn="ctr"/>
                      <a:endParaRPr lang="en-US" sz="20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فیض</a:t>
                      </a:r>
                      <a:endParaRPr lang="en-US" sz="2000" dirty="0">
                        <a:latin typeface="Jameel Noori Nastaleeq" panose="02000503000000000004" pitchFamily="2" charset="-78"/>
                        <a:cs typeface="Jameel Noori Nastaleeq" panose="02000503000000000004" pitchFamily="2" charset="-78"/>
                      </a:endParaRPr>
                    </a:p>
                  </a:txBody>
                  <a:tcPr/>
                </a:tc>
              </a:tr>
              <a:tr h="736037">
                <a:tc>
                  <a:txBody>
                    <a:bodyPr/>
                    <a:lstStyle/>
                    <a:p>
                      <a:pPr algn="ctr"/>
                      <a:endParaRPr lang="en-US" sz="2000">
                        <a:latin typeface="Jameel Noori Nastaleeq" panose="02000503000000000004" pitchFamily="2" charset="-78"/>
                        <a:cs typeface="Jameel Noori Nastaleeq" panose="02000503000000000004" pitchFamily="2" charset="-78"/>
                      </a:endParaRPr>
                    </a:p>
                  </a:txBody>
                  <a:tcPr/>
                </a:tc>
                <a:tc>
                  <a:txBody>
                    <a:bodyPr/>
                    <a:lstStyle/>
                    <a:p>
                      <a:pPr algn="ctr"/>
                      <a:endParaRPr lang="en-US" sz="200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آواز</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p>
                      <a:pPr algn="ctr"/>
                      <a:endParaRPr lang="en-US" sz="20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آهنگ</a:t>
                      </a:r>
                      <a:endParaRPr lang="en-US" sz="2000" dirty="0" smtClean="0">
                        <a:latin typeface="Jameel Noori Nastaleeq" panose="02000503000000000004" pitchFamily="2" charset="-78"/>
                        <a:cs typeface="Jameel Noori Nastaleeq" panose="02000503000000000004" pitchFamily="2" charset="-78"/>
                      </a:endParaRPr>
                    </a:p>
                    <a:p>
                      <a:pPr algn="ctr"/>
                      <a:endParaRPr lang="en-US" sz="20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توقیر</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p>
                      <a:pPr algn="ctr"/>
                      <a:endParaRPr lang="en-US" sz="20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عزت</a:t>
                      </a:r>
                      <a:endParaRPr lang="en-US" sz="2000" dirty="0">
                        <a:latin typeface="Jameel Noori Nastaleeq" panose="02000503000000000004" pitchFamily="2" charset="-78"/>
                        <a:cs typeface="Jameel Noori Nastaleeq" panose="02000503000000000004" pitchFamily="2" charset="-78"/>
                      </a:endParaRPr>
                    </a:p>
                  </a:txBody>
                  <a:tcPr/>
                </a:tc>
              </a:tr>
              <a:tr h="736037">
                <a:tc>
                  <a:txBody>
                    <a:bodyPr/>
                    <a:lstStyle/>
                    <a:p>
                      <a:pPr algn="ctr"/>
                      <a:endParaRPr lang="en-US" sz="2000">
                        <a:latin typeface="Jameel Noori Nastaleeq" panose="02000503000000000004" pitchFamily="2" charset="-78"/>
                        <a:cs typeface="Jameel Noori Nastaleeq" panose="02000503000000000004" pitchFamily="2" charset="-78"/>
                      </a:endParaRPr>
                    </a:p>
                  </a:txBody>
                  <a:tcPr/>
                </a:tc>
                <a:tc>
                  <a:txBody>
                    <a:bodyPr/>
                    <a:lstStyle/>
                    <a:p>
                      <a:pPr algn="ctr"/>
                      <a:endParaRPr lang="en-US" sz="2000">
                        <a:latin typeface="Jameel Noori Nastaleeq" panose="02000503000000000004" pitchFamily="2" charset="-78"/>
                        <a:cs typeface="Jameel Noori Nastaleeq" panose="02000503000000000004" pitchFamily="2" charset="-78"/>
                      </a:endParaRPr>
                    </a:p>
                  </a:txBody>
                  <a:tcPr/>
                </a:tc>
                <a:tc>
                  <a:txBody>
                    <a:bodyPr/>
                    <a:lstStyle/>
                    <a:p>
                      <a:pPr algn="ctr"/>
                      <a:endParaRPr lang="en-US" sz="2000">
                        <a:latin typeface="Jameel Noori Nastaleeq" panose="02000503000000000004" pitchFamily="2" charset="-78"/>
                        <a:cs typeface="Jameel Noori Nastaleeq" panose="02000503000000000004" pitchFamily="2" charset="-78"/>
                      </a:endParaRPr>
                    </a:p>
                  </a:txBody>
                  <a:tcPr/>
                </a:tc>
                <a:tc>
                  <a:txBody>
                    <a:bodyPr/>
                    <a:lstStyle/>
                    <a:p>
                      <a:pPr algn="ctr"/>
                      <a:endParaRPr lang="en-US" sz="200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عظمت</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p>
                      <a:pPr algn="ctr"/>
                      <a:endParaRPr lang="en-US" sz="20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سرفرازی</a:t>
                      </a:r>
                      <a:endParaRPr lang="en-US" sz="2000" dirty="0">
                        <a:latin typeface="Jameel Noori Nastaleeq" panose="02000503000000000004" pitchFamily="2" charset="-78"/>
                        <a:cs typeface="Jameel Noori Nastaleeq" panose="02000503000000000004" pitchFamily="2" charset="-78"/>
                      </a:endParaRPr>
                    </a:p>
                  </a:txBody>
                  <a:tcPr/>
                </a:tc>
              </a:tr>
              <a:tr h="736037">
                <a:tc>
                  <a:txBody>
                    <a:bodyPr/>
                    <a:lstStyle/>
                    <a:p>
                      <a:pPr algn="ctr"/>
                      <a:endParaRPr lang="en-US" sz="2000">
                        <a:latin typeface="Jameel Noori Nastaleeq" panose="02000503000000000004" pitchFamily="2" charset="-78"/>
                        <a:cs typeface="Jameel Noori Nastaleeq" panose="02000503000000000004" pitchFamily="2" charset="-78"/>
                      </a:endParaRPr>
                    </a:p>
                  </a:txBody>
                  <a:tcPr/>
                </a:tc>
                <a:tc>
                  <a:txBody>
                    <a:bodyPr/>
                    <a:lstStyle/>
                    <a:p>
                      <a:pPr algn="ctr"/>
                      <a:endParaRPr lang="en-US" sz="2000">
                        <a:latin typeface="Jameel Noori Nastaleeq" panose="02000503000000000004" pitchFamily="2" charset="-78"/>
                        <a:cs typeface="Jameel Noori Nastaleeq" panose="02000503000000000004" pitchFamily="2" charset="-78"/>
                      </a:endParaRPr>
                    </a:p>
                  </a:txBody>
                  <a:tcPr/>
                </a:tc>
                <a:tc>
                  <a:txBody>
                    <a:bodyPr/>
                    <a:lstStyle/>
                    <a:p>
                      <a:pPr algn="ctr"/>
                      <a:endParaRPr lang="en-US" sz="2000">
                        <a:latin typeface="Jameel Noori Nastaleeq" panose="02000503000000000004" pitchFamily="2" charset="-78"/>
                        <a:cs typeface="Jameel Noori Nastaleeq" panose="02000503000000000004" pitchFamily="2" charset="-78"/>
                      </a:endParaRPr>
                    </a:p>
                  </a:txBody>
                  <a:tcPr/>
                </a:tc>
                <a:tc>
                  <a:txBody>
                    <a:bodyPr/>
                    <a:lstStyle/>
                    <a:p>
                      <a:pPr algn="ctr"/>
                      <a:endParaRPr lang="en-US" sz="200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عطر</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p>
                      <a:pPr algn="ctr"/>
                      <a:endParaRPr lang="en-US" sz="20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خوشبو</a:t>
                      </a:r>
                      <a:endParaRPr lang="en-US" sz="2000" dirty="0">
                        <a:latin typeface="Jameel Noori Nastaleeq" panose="02000503000000000004" pitchFamily="2" charset="-78"/>
                        <a:cs typeface="Jameel Noori Nastaleeq" panose="02000503000000000004" pitchFamily="2" charset="-78"/>
                      </a:endParaRPr>
                    </a:p>
                  </a:txBody>
                  <a:tcPr/>
                </a:tc>
              </a:tr>
              <a:tr h="736037">
                <a:tc>
                  <a:txBody>
                    <a:bodyPr/>
                    <a:lstStyle/>
                    <a:p>
                      <a:pPr algn="ctr"/>
                      <a:endParaRPr lang="en-US" sz="2000">
                        <a:latin typeface="Jameel Noori Nastaleeq" panose="02000503000000000004" pitchFamily="2" charset="-78"/>
                        <a:cs typeface="Jameel Noori Nastaleeq" panose="02000503000000000004" pitchFamily="2" charset="-78"/>
                      </a:endParaRPr>
                    </a:p>
                  </a:txBody>
                  <a:tcPr/>
                </a:tc>
                <a:tc>
                  <a:txBody>
                    <a:bodyPr/>
                    <a:lstStyle/>
                    <a:p>
                      <a:pPr algn="ctr"/>
                      <a:endParaRPr lang="en-US" sz="2000">
                        <a:latin typeface="Jameel Noori Nastaleeq" panose="02000503000000000004" pitchFamily="2" charset="-78"/>
                        <a:cs typeface="Jameel Noori Nastaleeq" panose="02000503000000000004" pitchFamily="2" charset="-78"/>
                      </a:endParaRPr>
                    </a:p>
                  </a:txBody>
                  <a:tcPr/>
                </a:tc>
                <a:tc>
                  <a:txBody>
                    <a:bodyPr/>
                    <a:lstStyle/>
                    <a:p>
                      <a:pPr algn="ctr"/>
                      <a:endParaRPr lang="en-US" sz="2000">
                        <a:latin typeface="Jameel Noori Nastaleeq" panose="02000503000000000004" pitchFamily="2" charset="-78"/>
                        <a:cs typeface="Jameel Noori Nastaleeq" panose="02000503000000000004" pitchFamily="2" charset="-78"/>
                      </a:endParaRPr>
                    </a:p>
                  </a:txBody>
                  <a:tcPr/>
                </a:tc>
                <a:tc>
                  <a:txBody>
                    <a:bodyPr/>
                    <a:lstStyle/>
                    <a:p>
                      <a:pPr algn="ctr"/>
                      <a:endParaRPr lang="en-US" sz="200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لب</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p>
                      <a:pPr algn="ctr"/>
                      <a:endParaRPr lang="en-US" sz="20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زبان</a:t>
                      </a:r>
                      <a:endParaRPr lang="en-US" sz="2000" dirty="0">
                        <a:latin typeface="Jameel Noori Nastaleeq" panose="02000503000000000004" pitchFamily="2" charset="-78"/>
                        <a:cs typeface="Jameel Noori Nastaleeq" panose="02000503000000000004" pitchFamily="2" charset="-78"/>
                      </a:endParaRPr>
                    </a:p>
                  </a:txBody>
                  <a:tcPr/>
                </a:tc>
              </a:tr>
              <a:tr h="426434">
                <a:tc>
                  <a:txBody>
                    <a:bodyPr/>
                    <a:lstStyle/>
                    <a:p>
                      <a:pPr algn="ctr"/>
                      <a:endParaRPr lang="en-US" sz="2000">
                        <a:latin typeface="Jameel Noori Nastaleeq" panose="02000503000000000004" pitchFamily="2" charset="-78"/>
                        <a:cs typeface="Jameel Noori Nastaleeq" panose="02000503000000000004" pitchFamily="2" charset="-78"/>
                      </a:endParaRPr>
                    </a:p>
                  </a:txBody>
                  <a:tcPr/>
                </a:tc>
                <a:tc>
                  <a:txBody>
                    <a:bodyPr/>
                    <a:lstStyle/>
                    <a:p>
                      <a:pPr algn="ctr"/>
                      <a:endParaRPr lang="en-US" sz="2000">
                        <a:latin typeface="Jameel Noori Nastaleeq" panose="02000503000000000004" pitchFamily="2" charset="-78"/>
                        <a:cs typeface="Jameel Noori Nastaleeq" panose="02000503000000000004" pitchFamily="2" charset="-78"/>
                      </a:endParaRPr>
                    </a:p>
                  </a:txBody>
                  <a:tcPr/>
                </a:tc>
                <a:tc>
                  <a:txBody>
                    <a:bodyPr/>
                    <a:lstStyle/>
                    <a:p>
                      <a:pPr algn="ctr"/>
                      <a:endParaRPr lang="en-US" sz="2000">
                        <a:latin typeface="Jameel Noori Nastaleeq" panose="02000503000000000004" pitchFamily="2" charset="-78"/>
                        <a:cs typeface="Jameel Noori Nastaleeq" panose="02000503000000000004" pitchFamily="2" charset="-78"/>
                      </a:endParaRPr>
                    </a:p>
                  </a:txBody>
                  <a:tcPr/>
                </a:tc>
                <a:tc>
                  <a:txBody>
                    <a:bodyPr/>
                    <a:lstStyle/>
                    <a:p>
                      <a:pPr algn="ctr"/>
                      <a:endParaRPr lang="en-US" sz="200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نغمه</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p>
                      <a:pPr algn="ctr"/>
                      <a:endParaRPr lang="en-US" sz="20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آواز</a:t>
                      </a:r>
                      <a:endParaRPr lang="en-US" sz="2000" b="1" dirty="0">
                        <a:latin typeface="Jameel Noori Nastaleeq" panose="02000503000000000004" pitchFamily="2" charset="-78"/>
                        <a:cs typeface="Jameel Noori Nastaleeq" panose="02000503000000000004" pitchFamily="2" charset="-78"/>
                      </a:endParaRPr>
                    </a:p>
                  </a:txBody>
                  <a:tcPr/>
                </a:tc>
              </a:tr>
            </a:tbl>
          </a:graphicData>
        </a:graphic>
      </p:graphicFrame>
    </p:spTree>
    <p:extLst>
      <p:ext uri="{BB962C8B-B14F-4D97-AF65-F5344CB8AC3E}">
        <p14:creationId xmlns:p14="http://schemas.microsoft.com/office/powerpoint/2010/main" val="172529866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956453" y="0"/>
            <a:ext cx="6096000" cy="2478564"/>
          </a:xfrm>
          <a:prstGeom prst="rect">
            <a:avLst/>
          </a:prstGeom>
        </p:spPr>
        <p:txBody>
          <a:bodyPr>
            <a:spAutoFit/>
          </a:bodyPr>
          <a:lstStyle/>
          <a:p>
            <a:pPr algn="r">
              <a:lnSpc>
                <a:spcPct val="107000"/>
              </a:lnSpc>
              <a:spcAft>
                <a:spcPts val="800"/>
              </a:spcAft>
            </a:pPr>
            <a:r>
              <a:rPr lang="en-US" sz="24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r>
              <a:rPr lang="ar-SA" sz="2400" dirty="0" smtClean="0">
                <a:latin typeface="Jameel Noori Nastaleeq" panose="02000503000000000004" pitchFamily="2" charset="-78"/>
                <a:ea typeface="Calibri" panose="020F0502020204030204" pitchFamily="34" charset="0"/>
                <a:cs typeface="Jameel Noori Nastaleeq" panose="02000503000000000004" pitchFamily="2" charset="-78"/>
              </a:rPr>
              <a:t>بند نمبر</a:t>
            </a:r>
            <a:r>
              <a:rPr lang="ur-PK" sz="2400" dirty="0" smtClean="0">
                <a:latin typeface="Jameel Noori Nastaleeq" panose="02000503000000000004" pitchFamily="2" charset="-78"/>
                <a:ea typeface="Calibri" panose="020F0502020204030204" pitchFamily="34" charset="0"/>
                <a:cs typeface="Jameel Noori Nastaleeq" panose="02000503000000000004" pitchFamily="2" charset="-78"/>
              </a:rPr>
              <a:t>1</a:t>
            </a:r>
            <a:r>
              <a:rPr lang="en-US" sz="24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en-US" sz="24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r>
              <a:rPr lang="ar-SA" sz="24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یہ زمیں، یہ فلک </a:t>
            </a:r>
            <a:endParaRPr lang="en-US" sz="2400" dirty="0" smtClean="0">
              <a:solidFill>
                <a:srgbClr val="FF0000"/>
              </a:solidFill>
              <a:effectLst/>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ar-SA" sz="24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ان سے آگے تلک </a:t>
            </a:r>
            <a:r>
              <a:rPr lang="ur-PK" sz="24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r>
              <a:rPr lang="ur-PK" sz="24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r>
              <a:rPr lang="ar-SA" sz="24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جتنی </a:t>
            </a:r>
            <a:r>
              <a:rPr lang="ar-SA" sz="24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دنیا ئیں </a:t>
            </a:r>
            <a:r>
              <a:rPr lang="ar-SA" sz="24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ہیں</a:t>
            </a:r>
            <a:r>
              <a:rPr lang="en-US" sz="2400" dirty="0" smtClean="0">
                <a:solidFill>
                  <a:srgbClr val="FF0000"/>
                </a:solidFill>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4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سب میں تیری جھلک، سب سے لیکن جدا</a:t>
            </a:r>
            <a:endParaRPr lang="en-US" sz="2400" dirty="0" smtClean="0">
              <a:solidFill>
                <a:srgbClr val="FF0000"/>
              </a:solidFill>
              <a:effectLst/>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ar-SA" sz="24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اے </a:t>
            </a:r>
            <a:r>
              <a:rPr lang="ar-SA" sz="24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خدا اے خدا</a:t>
            </a:r>
            <a:endParaRPr lang="en-US" sz="2400" dirty="0">
              <a:solidFill>
                <a:srgbClr val="FF0000"/>
              </a:solidFill>
              <a:effectLst/>
              <a:latin typeface="Jameel Noori Nastaleeq" panose="02000503000000000004" pitchFamily="2" charset="-78"/>
              <a:ea typeface="Calibri" panose="020F0502020204030204" pitchFamily="34" charset="0"/>
              <a:cs typeface="Jameel Noori Nastaleeq" panose="02000503000000000004" pitchFamily="2" charset="-78"/>
            </a:endParaRPr>
          </a:p>
        </p:txBody>
      </p:sp>
      <p:sp>
        <p:nvSpPr>
          <p:cNvPr id="3" name="Oval 2"/>
          <p:cNvSpPr/>
          <p:nvPr/>
        </p:nvSpPr>
        <p:spPr>
          <a:xfrm>
            <a:off x="3492347" y="154236"/>
            <a:ext cx="2313542" cy="1514819"/>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3992528" y="449980"/>
            <a:ext cx="1313180" cy="923330"/>
          </a:xfrm>
          <a:prstGeom prst="rect">
            <a:avLst/>
          </a:prstGeom>
        </p:spPr>
        <p:txBody>
          <a:bodyPr wrap="none">
            <a:spAutoFit/>
          </a:bodyPr>
          <a:lstStyle/>
          <a:p>
            <a:r>
              <a:rPr lang="ar-SA" sz="5400" dirty="0">
                <a:latin typeface="Jameel Noori Nastaleeq" panose="02000503000000000004" pitchFamily="2" charset="-78"/>
                <a:ea typeface="Calibri" panose="020F0502020204030204" pitchFamily="34" charset="0"/>
                <a:cs typeface="Jameel Noori Nastaleeq" panose="02000503000000000004" pitchFamily="2" charset="-78"/>
              </a:rPr>
              <a:t>تشریح </a:t>
            </a:r>
            <a:endParaRPr lang="en-US" sz="5400" dirty="0">
              <a:latin typeface="Jameel Noori Nastaleeq" panose="02000503000000000004" pitchFamily="2" charset="-78"/>
              <a:cs typeface="Jameel Noori Nastaleeq" panose="02000503000000000004" pitchFamily="2" charset="-78"/>
            </a:endParaRPr>
          </a:p>
        </p:txBody>
      </p:sp>
      <p:sp>
        <p:nvSpPr>
          <p:cNvPr id="6" name="Rectangle 5"/>
          <p:cNvSpPr/>
          <p:nvPr/>
        </p:nvSpPr>
        <p:spPr>
          <a:xfrm>
            <a:off x="561860" y="2478564"/>
            <a:ext cx="11358390" cy="4241867"/>
          </a:xfrm>
          <a:prstGeom prst="rect">
            <a:avLst/>
          </a:prstGeom>
        </p:spPr>
        <p:txBody>
          <a:bodyPr wrap="square">
            <a:spAutoFit/>
          </a:bodyPr>
          <a:lstStyle/>
          <a:p>
            <a:pPr algn="r">
              <a:lnSpc>
                <a:spcPct val="107000"/>
              </a:lnSpc>
              <a:spcAft>
                <a:spcPts val="800"/>
              </a:spcAft>
            </a:pPr>
            <a:r>
              <a:rPr lang="ar-SA" sz="3600" dirty="0">
                <a:latin typeface="Jameel Noori Nastaleeq" panose="02000503000000000004" pitchFamily="2" charset="-78"/>
                <a:ea typeface="Calibri" panose="020F0502020204030204" pitchFamily="34" charset="0"/>
                <a:cs typeface="Jameel Noori Nastaleeq" panose="02000503000000000004" pitchFamily="2" charset="-78"/>
              </a:rPr>
              <a:t>شاعر نے کائنات کے دو اہم عناصر یعنی زمین اور آسمان کا ذکر کیا ہے، جو اللہ تعالیٰ کی قدرت اور تخلیق کے مظاہر ہیں۔ ان تعالی  کی صناعی اور حکمت جھلکتی ہے۔ شاعر کائنات کی وسعتوں کا ذکر کرتا ہے جوانسانی تخیل سے   ماورا  ہیں۔ وہ یہ بتانا چاہتاہے کہ زمین اور آسمان کے آگے بھی جو کچھ ہے، وہ اللہ تعالیٰ کی تخلیق کا حصہ ہے۔ یہ اللہ تعالی کی موجودگی اور اس کی صفات کی نشاندہی ہے، جو ہر چیز میں موجود ہیں۔ اللہ تعالیٰ کی قدرت اور وحدانیت ہر مخلوق کے اندر جھلکتی ہے۔ شاعر اس حقیقت کو واضح کرتے ہیں کہ اللہ تعالی کی ذات مخلوق کی صفات سے پاک اور منفرد ہے۔ وہ نہ کسی کا محتاج ہے اور نہ ہی کسی شے میں محدود ہے ۔ شاعر اللہ تعالیٰ کی عظمت اور بندگی کے جذبات کا اظہار کرتا ہے اور اپنی عاجزی کے ساتھ اللہ تعالی کی بڑائی کو تسلیم کرتا ہے</a:t>
            </a:r>
            <a:endParaRPr lang="en-US" sz="3600" dirty="0">
              <a:effectLst/>
              <a:latin typeface="Jameel Noori Nastaleeq" panose="02000503000000000004" pitchFamily="2" charset="-78"/>
              <a:ea typeface="Calibri" panose="020F0502020204030204" pitchFamily="34" charset="0"/>
              <a:cs typeface="Jameel Noori Nastaleeq" panose="02000503000000000004" pitchFamily="2" charset="-78"/>
            </a:endParaRPr>
          </a:p>
        </p:txBody>
      </p:sp>
    </p:spTree>
    <p:extLst>
      <p:ext uri="{BB962C8B-B14F-4D97-AF65-F5344CB8AC3E}">
        <p14:creationId xmlns:p14="http://schemas.microsoft.com/office/powerpoint/2010/main" val="105595459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60983" y="0"/>
            <a:ext cx="7491470" cy="2436757"/>
          </a:xfrm>
          <a:prstGeom prst="rect">
            <a:avLst/>
          </a:prstGeom>
        </p:spPr>
        <p:txBody>
          <a:bodyPr wrap="square">
            <a:spAutoFit/>
          </a:bodyPr>
          <a:lstStyle/>
          <a:p>
            <a:pPr algn="r">
              <a:lnSpc>
                <a:spcPct val="107000"/>
              </a:lnSpc>
              <a:spcAft>
                <a:spcPts val="800"/>
              </a:spcAft>
            </a:pPr>
            <a:r>
              <a:rPr lang="en-US" sz="24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r>
              <a:rPr lang="ar-SA" sz="2400" dirty="0" smtClean="0">
                <a:latin typeface="Jameel Noori Nastaleeq" panose="02000503000000000004" pitchFamily="2" charset="-78"/>
                <a:ea typeface="Calibri" panose="020F0502020204030204" pitchFamily="34" charset="0"/>
                <a:cs typeface="Jameel Noori Nastaleeq" panose="02000503000000000004" pitchFamily="2" charset="-78"/>
              </a:rPr>
              <a:t>بند نمبر</a:t>
            </a:r>
            <a:r>
              <a:rPr lang="ur-PK" sz="2400" dirty="0" smtClean="0">
                <a:latin typeface="Jameel Noori Nastaleeq" panose="02000503000000000004" pitchFamily="2" charset="-78"/>
                <a:ea typeface="Calibri" panose="020F0502020204030204" pitchFamily="34" charset="0"/>
                <a:cs typeface="Jameel Noori Nastaleeq" panose="02000503000000000004" pitchFamily="2" charset="-78"/>
              </a:rPr>
              <a:t>2</a:t>
            </a:r>
            <a:r>
              <a:rPr lang="en-US" sz="2400" dirty="0">
                <a:latin typeface="Jameel Noori Nastaleeq" panose="02000503000000000004" pitchFamily="2" charset="-78"/>
                <a:cs typeface="Jameel Noori Nastaleeq" panose="02000503000000000004" pitchFamily="2" charset="-78"/>
              </a:rPr>
              <a:t> </a:t>
            </a:r>
          </a:p>
          <a:p>
            <a:pPr algn="r"/>
            <a:r>
              <a:rPr lang="ar-SA" sz="2400" dirty="0">
                <a:solidFill>
                  <a:srgbClr val="FF0000"/>
                </a:solidFill>
                <a:latin typeface="Jameel Noori Nastaleeq" panose="02000503000000000004" pitchFamily="2" charset="-78"/>
                <a:cs typeface="Jameel Noori Nastaleeq" panose="02000503000000000004" pitchFamily="2" charset="-78"/>
              </a:rPr>
              <a:t>ہر سحر پھوٹتی ہے نئے رنگ </a:t>
            </a:r>
            <a:r>
              <a:rPr lang="ar-SA" sz="2400" dirty="0" smtClean="0">
                <a:solidFill>
                  <a:srgbClr val="FF0000"/>
                </a:solidFill>
                <a:latin typeface="Jameel Noori Nastaleeq" panose="02000503000000000004" pitchFamily="2" charset="-78"/>
                <a:cs typeface="Jameel Noori Nastaleeq" panose="02000503000000000004" pitchFamily="2" charset="-78"/>
              </a:rPr>
              <a:t>سے</a:t>
            </a:r>
            <a:r>
              <a:rPr lang="en-US" sz="2400" dirty="0">
                <a:solidFill>
                  <a:srgbClr val="FF0000"/>
                </a:solidFill>
                <a:latin typeface="Jameel Noori Nastaleeq" panose="02000503000000000004" pitchFamily="2" charset="-78"/>
                <a:cs typeface="Jameel Noori Nastaleeq" panose="02000503000000000004" pitchFamily="2" charset="-78"/>
              </a:rPr>
              <a:t> </a:t>
            </a:r>
          </a:p>
          <a:p>
            <a:pPr algn="r"/>
            <a:r>
              <a:rPr lang="ar-SA" sz="2400" dirty="0">
                <a:solidFill>
                  <a:srgbClr val="FF0000"/>
                </a:solidFill>
                <a:latin typeface="Jameel Noori Nastaleeq" panose="02000503000000000004" pitchFamily="2" charset="-78"/>
                <a:cs typeface="Jameel Noori Nastaleeq" panose="02000503000000000004" pitchFamily="2" charset="-78"/>
              </a:rPr>
              <a:t>سبزہ و گل کِھلیں سینہ سنگ سے</a:t>
            </a:r>
            <a:endParaRPr lang="en-US" sz="2400" dirty="0">
              <a:solidFill>
                <a:srgbClr val="FF0000"/>
              </a:solidFill>
              <a:latin typeface="Jameel Noori Nastaleeq" panose="02000503000000000004" pitchFamily="2" charset="-78"/>
              <a:cs typeface="Jameel Noori Nastaleeq" panose="02000503000000000004" pitchFamily="2" charset="-78"/>
            </a:endParaRPr>
          </a:p>
          <a:p>
            <a:pPr algn="r"/>
            <a:r>
              <a:rPr lang="en-US" sz="2400" dirty="0">
                <a:solidFill>
                  <a:srgbClr val="FF0000"/>
                </a:solidFill>
                <a:latin typeface="Jameel Noori Nastaleeq" panose="02000503000000000004" pitchFamily="2" charset="-78"/>
                <a:cs typeface="Jameel Noori Nastaleeq" panose="02000503000000000004" pitchFamily="2" charset="-78"/>
              </a:rPr>
              <a:t> </a:t>
            </a:r>
          </a:p>
          <a:p>
            <a:pPr algn="r"/>
            <a:r>
              <a:rPr lang="ar-SA" sz="2400" dirty="0" smtClean="0">
                <a:solidFill>
                  <a:srgbClr val="FF0000"/>
                </a:solidFill>
                <a:latin typeface="Jameel Noori Nastaleeq" panose="02000503000000000004" pitchFamily="2" charset="-78"/>
                <a:cs typeface="Jameel Noori Nastaleeq" panose="02000503000000000004" pitchFamily="2" charset="-78"/>
              </a:rPr>
              <a:t>گونجتا </a:t>
            </a:r>
            <a:r>
              <a:rPr lang="ar-SA" sz="2400" dirty="0">
                <a:solidFill>
                  <a:srgbClr val="FF0000"/>
                </a:solidFill>
                <a:latin typeface="Jameel Noori Nastaleeq" panose="02000503000000000004" pitchFamily="2" charset="-78"/>
                <a:cs typeface="Jameel Noori Nastaleeq" panose="02000503000000000004" pitchFamily="2" charset="-78"/>
              </a:rPr>
              <a:t>ہے </a:t>
            </a:r>
            <a:r>
              <a:rPr lang="ar-SA" sz="2400" dirty="0" smtClean="0">
                <a:solidFill>
                  <a:srgbClr val="FF0000"/>
                </a:solidFill>
                <a:latin typeface="Jameel Noori Nastaleeq" panose="02000503000000000004" pitchFamily="2" charset="-78"/>
                <a:cs typeface="Jameel Noori Nastaleeq" panose="02000503000000000004" pitchFamily="2" charset="-78"/>
              </a:rPr>
              <a:t>ہاں تیرے آہنگ سے</a:t>
            </a:r>
            <a:r>
              <a:rPr lang="ur-PK" sz="2400" dirty="0" smtClean="0">
                <a:solidFill>
                  <a:srgbClr val="FF0000"/>
                </a:solidFill>
                <a:latin typeface="Jameel Noori Nastaleeq" panose="02000503000000000004" pitchFamily="2" charset="-78"/>
                <a:cs typeface="Jameel Noori Nastaleeq" panose="02000503000000000004" pitchFamily="2" charset="-78"/>
              </a:rPr>
              <a:t>   </a:t>
            </a:r>
            <a:r>
              <a:rPr lang="ar-SA" sz="2400" dirty="0" smtClean="0">
                <a:solidFill>
                  <a:srgbClr val="FF0000"/>
                </a:solidFill>
                <a:latin typeface="Jameel Noori Nastaleeq" panose="02000503000000000004" pitchFamily="2" charset="-78"/>
                <a:cs typeface="Jameel Noori Nastaleeq" panose="02000503000000000004" pitchFamily="2" charset="-78"/>
              </a:rPr>
              <a:t>جس نے کی جستجوج</a:t>
            </a:r>
            <a:r>
              <a:rPr lang="en-US" sz="2400" dirty="0">
                <a:solidFill>
                  <a:srgbClr val="FF0000"/>
                </a:solidFill>
                <a:latin typeface="Jameel Noori Nastaleeq" panose="02000503000000000004" pitchFamily="2" charset="-78"/>
                <a:cs typeface="Jameel Noori Nastaleeq" panose="02000503000000000004" pitchFamily="2" charset="-78"/>
              </a:rPr>
              <a:t> </a:t>
            </a:r>
            <a:endParaRPr lang="en-US" sz="2400" dirty="0" smtClean="0">
              <a:solidFill>
                <a:srgbClr val="FF0000"/>
              </a:solidFill>
              <a:latin typeface="Jameel Noori Nastaleeq" panose="02000503000000000004" pitchFamily="2" charset="-78"/>
              <a:cs typeface="Jameel Noori Nastaleeq" panose="02000503000000000004" pitchFamily="2" charset="-78"/>
            </a:endParaRPr>
          </a:p>
          <a:p>
            <a:pPr algn="r"/>
            <a:r>
              <a:rPr lang="ar-SA" sz="2400" dirty="0" smtClean="0">
                <a:solidFill>
                  <a:srgbClr val="FF0000"/>
                </a:solidFill>
                <a:latin typeface="Jameel Noori Nastaleeq" panose="02000503000000000004" pitchFamily="2" charset="-78"/>
                <a:cs typeface="Jameel Noori Nastaleeq" panose="02000503000000000004" pitchFamily="2" charset="-78"/>
              </a:rPr>
              <a:t>مل گیا اُس کو تو ، سب کا تو رہ نما</a:t>
            </a:r>
            <a:r>
              <a:rPr lang="ur-PK" sz="2400" dirty="0">
                <a:solidFill>
                  <a:srgbClr val="FF0000"/>
                </a:solidFill>
                <a:latin typeface="Jameel Noori Nastaleeq" panose="02000503000000000004" pitchFamily="2" charset="-78"/>
                <a:cs typeface="Jameel Noori Nastaleeq" panose="02000503000000000004" pitchFamily="2" charset="-78"/>
              </a:rPr>
              <a:t> </a:t>
            </a:r>
            <a:r>
              <a:rPr lang="ur-PK" sz="2400" dirty="0" smtClean="0">
                <a:solidFill>
                  <a:srgbClr val="FF0000"/>
                </a:solidFill>
                <a:latin typeface="Jameel Noori Nastaleeq" panose="02000503000000000004" pitchFamily="2" charset="-78"/>
                <a:cs typeface="Jameel Noori Nastaleeq" panose="02000503000000000004" pitchFamily="2" charset="-78"/>
              </a:rPr>
              <a:t>   </a:t>
            </a:r>
            <a:r>
              <a:rPr lang="ar-SA" sz="2400" dirty="0" smtClean="0">
                <a:solidFill>
                  <a:srgbClr val="FF0000"/>
                </a:solidFill>
                <a:latin typeface="Jameel Noori Nastaleeq" panose="02000503000000000004" pitchFamily="2" charset="-78"/>
                <a:cs typeface="Jameel Noori Nastaleeq" panose="02000503000000000004" pitchFamily="2" charset="-78"/>
              </a:rPr>
              <a:t>اے </a:t>
            </a:r>
            <a:r>
              <a:rPr lang="ar-SA" sz="2400" dirty="0">
                <a:solidFill>
                  <a:srgbClr val="FF0000"/>
                </a:solidFill>
                <a:latin typeface="Jameel Noori Nastaleeq" panose="02000503000000000004" pitchFamily="2" charset="-78"/>
                <a:cs typeface="Jameel Noori Nastaleeq" panose="02000503000000000004" pitchFamily="2" charset="-78"/>
              </a:rPr>
              <a:t>خدا اے خدا</a:t>
            </a:r>
            <a:endParaRPr lang="en-US" sz="2400" dirty="0">
              <a:solidFill>
                <a:srgbClr val="FF0000"/>
              </a:solidFill>
              <a:latin typeface="Jameel Noori Nastaleeq" panose="02000503000000000004" pitchFamily="2" charset="-78"/>
              <a:cs typeface="Jameel Noori Nastaleeq" panose="02000503000000000004" pitchFamily="2" charset="-78"/>
            </a:endParaRPr>
          </a:p>
        </p:txBody>
      </p:sp>
      <p:sp>
        <p:nvSpPr>
          <p:cNvPr id="3" name="Oval 2"/>
          <p:cNvSpPr/>
          <p:nvPr/>
        </p:nvSpPr>
        <p:spPr>
          <a:xfrm>
            <a:off x="3492347" y="154236"/>
            <a:ext cx="2313542" cy="1514819"/>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3992528" y="449980"/>
            <a:ext cx="1313180" cy="923330"/>
          </a:xfrm>
          <a:prstGeom prst="rect">
            <a:avLst/>
          </a:prstGeom>
        </p:spPr>
        <p:txBody>
          <a:bodyPr wrap="none">
            <a:spAutoFit/>
          </a:bodyPr>
          <a:lstStyle/>
          <a:p>
            <a:r>
              <a:rPr lang="ar-SA" sz="5400" dirty="0">
                <a:latin typeface="Jameel Noori Nastaleeq" panose="02000503000000000004" pitchFamily="2" charset="-78"/>
                <a:ea typeface="Calibri" panose="020F0502020204030204" pitchFamily="34" charset="0"/>
                <a:cs typeface="Jameel Noori Nastaleeq" panose="02000503000000000004" pitchFamily="2" charset="-78"/>
              </a:rPr>
              <a:t>تشریح </a:t>
            </a:r>
            <a:endParaRPr lang="en-US" sz="5400" dirty="0">
              <a:latin typeface="Jameel Noori Nastaleeq" panose="02000503000000000004" pitchFamily="2" charset="-78"/>
              <a:cs typeface="Jameel Noori Nastaleeq" panose="02000503000000000004" pitchFamily="2" charset="-78"/>
            </a:endParaRPr>
          </a:p>
        </p:txBody>
      </p:sp>
      <p:sp>
        <p:nvSpPr>
          <p:cNvPr id="6" name="Rectangle 5"/>
          <p:cNvSpPr/>
          <p:nvPr/>
        </p:nvSpPr>
        <p:spPr>
          <a:xfrm>
            <a:off x="132203" y="2590993"/>
            <a:ext cx="11920250" cy="4044184"/>
          </a:xfrm>
          <a:prstGeom prst="rect">
            <a:avLst/>
          </a:prstGeom>
        </p:spPr>
        <p:txBody>
          <a:bodyPr wrap="square">
            <a:spAutoFit/>
          </a:bodyPr>
          <a:lstStyle/>
          <a:p>
            <a:pPr algn="r">
              <a:lnSpc>
                <a:spcPct val="107000"/>
              </a:lnSpc>
              <a:spcAft>
                <a:spcPts val="800"/>
              </a:spcAft>
            </a:pPr>
            <a:r>
              <a:rPr lang="ar-SA" sz="3000" dirty="0">
                <a:latin typeface="Jameel Noori Nastaleeq" panose="02000503000000000004" pitchFamily="2" charset="-78"/>
                <a:cs typeface="Jameel Noori Nastaleeq" panose="02000503000000000004" pitchFamily="2" charset="-78"/>
              </a:rPr>
              <a:t>شاعر صبح کے منظر کو اللہ تعالیٰ کی قدرت کا مظہر قرار دیتا ہے، جہاں ہر طلوع آفتاب کے ساتھ نئی روشنی، تازگی اور امکانات سامنے آتے ہیں۔ یہ اللہ تعالی کی تخلیقی طاقت اور رحمت کی علامت ہے۔ یہاں شاعر سنگلاخ زمین یا چٹانوں سے سبزہ اور پھول کے اگنے کی مثال دے کر اللہ تعالی کی قدرت کی عجائب کاری کو بیان کر رہے ہیں ۔ سخت حالات میں بھی زندگی کی نمود اللہ تعالیٰ کے فضل و کرم کی علامت ہے۔ کائنات کی ہر چیز میں اللہ تعالیٰ کی حمد وثنا کی گونج سنائی دیتی ہے۔ ہوائیں، پرندوں کے گیت ، سمندر کی لہریں اور تمام مخلوقات اللہ تعالیٰ کی بڑائی کا اعلان کر رہی ہیں۔ یہ ایک بہت گہرا پیغام ہے کہ جو شخص خلوصِ نیت اور دل کی سچائی کے ساتھ اللہ تعالیٰ کی تلاش کرتا ہے، وہ اللہ تعالیٰ کو پالیتا ہے۔ اللہ تعالی کی ذات ہر کسی کے قریب ہے اور اللہ تعالی ہدایت کے طلب گاروں کو ہدایت دیتا ہے۔ اللہ تعالیٰ تمام انسانوں کا رہنما اور محافظ ہے، جو گمراہی میں مبتلا لوگوں کو ہدایت دیتا ہے اور انھیں زندگی کا اصل مقصد دکھاتا ہے ۔ یہ الفاظ اللہ تعالیٰ کی عظمت اور اس سے تعلق کو دل سے پکارنے کا اظہار ہیں ۔ شاعر اپنی عاجزی اور اللہ تعالیٰ کی شان کا اعتراف کرتے ہوئے اسے خراجِ تحسین پیش کرتا ہے</a:t>
            </a:r>
            <a:endParaRPr lang="en-US" sz="3000" dirty="0">
              <a:effectLst/>
              <a:latin typeface="Jameel Noori Nastaleeq" panose="02000503000000000004" pitchFamily="2" charset="-78"/>
              <a:ea typeface="Calibri" panose="020F0502020204030204" pitchFamily="34" charset="0"/>
              <a:cs typeface="Jameel Noori Nastaleeq" panose="02000503000000000004" pitchFamily="2" charset="-78"/>
            </a:endParaRPr>
          </a:p>
        </p:txBody>
      </p:sp>
    </p:spTree>
    <p:extLst>
      <p:ext uri="{BB962C8B-B14F-4D97-AF65-F5344CB8AC3E}">
        <p14:creationId xmlns:p14="http://schemas.microsoft.com/office/powerpoint/2010/main" val="341944635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964172" y="0"/>
            <a:ext cx="6096000" cy="2436757"/>
          </a:xfrm>
          <a:prstGeom prst="rect">
            <a:avLst/>
          </a:prstGeom>
        </p:spPr>
        <p:txBody>
          <a:bodyPr>
            <a:spAutoFit/>
          </a:bodyPr>
          <a:lstStyle/>
          <a:p>
            <a:pPr algn="r">
              <a:lnSpc>
                <a:spcPct val="107000"/>
              </a:lnSpc>
              <a:spcAft>
                <a:spcPts val="800"/>
              </a:spcAft>
            </a:pPr>
            <a:r>
              <a:rPr lang="en-US" sz="24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r>
              <a:rPr lang="ar-SA" sz="2400" dirty="0" smtClean="0">
                <a:latin typeface="Jameel Noori Nastaleeq" panose="02000503000000000004" pitchFamily="2" charset="-78"/>
                <a:ea typeface="Calibri" panose="020F0502020204030204" pitchFamily="34" charset="0"/>
                <a:cs typeface="Jameel Noori Nastaleeq" panose="02000503000000000004" pitchFamily="2" charset="-78"/>
              </a:rPr>
              <a:t>بند نمبر</a:t>
            </a:r>
            <a:r>
              <a:rPr lang="ur-PK" sz="2400" dirty="0">
                <a:latin typeface="Jameel Noori Nastaleeq" panose="02000503000000000004" pitchFamily="2" charset="-78"/>
                <a:ea typeface="Calibri" panose="020F0502020204030204" pitchFamily="34" charset="0"/>
                <a:cs typeface="Jameel Noori Nastaleeq" panose="02000503000000000004" pitchFamily="2" charset="-78"/>
              </a:rPr>
              <a:t>3</a:t>
            </a:r>
            <a:r>
              <a:rPr lang="en-US" sz="24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r>
              <a:rPr lang="en-US" sz="24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r>
              <a:rPr lang="ar-SA" sz="2400" dirty="0">
                <a:solidFill>
                  <a:srgbClr val="FF0000"/>
                </a:solidFill>
                <a:latin typeface="Jameel Noori Nastaleeq" panose="02000503000000000004" pitchFamily="2" charset="-78"/>
                <a:cs typeface="Jameel Noori Nastaleeq" panose="02000503000000000004" pitchFamily="2" charset="-78"/>
              </a:rPr>
              <a:t>ہر ستارے میں آباد ہے اک </a:t>
            </a:r>
            <a:r>
              <a:rPr lang="ar-SA" sz="2400" dirty="0" smtClean="0">
                <a:solidFill>
                  <a:srgbClr val="FF0000"/>
                </a:solidFill>
                <a:latin typeface="Jameel Noori Nastaleeq" panose="02000503000000000004" pitchFamily="2" charset="-78"/>
                <a:cs typeface="Jameel Noori Nastaleeq" panose="02000503000000000004" pitchFamily="2" charset="-78"/>
              </a:rPr>
              <a:t>جہاں</a:t>
            </a:r>
            <a:r>
              <a:rPr lang="en-US" sz="2400" dirty="0">
                <a:solidFill>
                  <a:srgbClr val="FF0000"/>
                </a:solidFill>
                <a:latin typeface="Jameel Noori Nastaleeq" panose="02000503000000000004" pitchFamily="2" charset="-78"/>
                <a:cs typeface="Jameel Noori Nastaleeq" panose="02000503000000000004" pitchFamily="2" charset="-78"/>
              </a:rPr>
              <a:t> </a:t>
            </a:r>
          </a:p>
          <a:p>
            <a:pPr algn="r"/>
            <a:r>
              <a:rPr lang="ar-SA" sz="2400" dirty="0">
                <a:solidFill>
                  <a:srgbClr val="FF0000"/>
                </a:solidFill>
                <a:latin typeface="Jameel Noori Nastaleeq" panose="02000503000000000004" pitchFamily="2" charset="-78"/>
                <a:cs typeface="Jameel Noori Nastaleeq" panose="02000503000000000004" pitchFamily="2" charset="-78"/>
              </a:rPr>
              <a:t>چاند سورج تری روشنی کے </a:t>
            </a:r>
            <a:r>
              <a:rPr lang="ar-SA" sz="2400" dirty="0" smtClean="0">
                <a:solidFill>
                  <a:srgbClr val="FF0000"/>
                </a:solidFill>
                <a:latin typeface="Jameel Noori Nastaleeq" panose="02000503000000000004" pitchFamily="2" charset="-78"/>
                <a:cs typeface="Jameel Noori Nastaleeq" panose="02000503000000000004" pitchFamily="2" charset="-78"/>
              </a:rPr>
              <a:t>نشاں</a:t>
            </a:r>
            <a:r>
              <a:rPr lang="en-US" sz="2400" dirty="0">
                <a:solidFill>
                  <a:srgbClr val="FF0000"/>
                </a:solidFill>
                <a:latin typeface="Jameel Noori Nastaleeq" panose="02000503000000000004" pitchFamily="2" charset="-78"/>
                <a:cs typeface="Jameel Noori Nastaleeq" panose="02000503000000000004" pitchFamily="2" charset="-78"/>
              </a:rPr>
              <a:t> </a:t>
            </a:r>
          </a:p>
          <a:p>
            <a:pPr algn="r"/>
            <a:r>
              <a:rPr lang="ar-SA" sz="2400" dirty="0">
                <a:solidFill>
                  <a:srgbClr val="FF0000"/>
                </a:solidFill>
                <a:latin typeface="Jameel Noori Nastaleeq" panose="02000503000000000004" pitchFamily="2" charset="-78"/>
                <a:cs typeface="Jameel Noori Nastaleeq" panose="02000503000000000004" pitchFamily="2" charset="-78"/>
              </a:rPr>
              <a:t>پتھروں کو بھی تو نے عطا کی </a:t>
            </a:r>
            <a:r>
              <a:rPr lang="ar-SA" sz="2400" dirty="0" smtClean="0">
                <a:solidFill>
                  <a:srgbClr val="FF0000"/>
                </a:solidFill>
                <a:latin typeface="Jameel Noori Nastaleeq" panose="02000503000000000004" pitchFamily="2" charset="-78"/>
                <a:cs typeface="Jameel Noori Nastaleeq" panose="02000503000000000004" pitchFamily="2" charset="-78"/>
              </a:rPr>
              <a:t>زباں</a:t>
            </a:r>
            <a:r>
              <a:rPr lang="en-US" sz="2400" dirty="0">
                <a:solidFill>
                  <a:srgbClr val="FF0000"/>
                </a:solidFill>
                <a:latin typeface="Jameel Noori Nastaleeq" panose="02000503000000000004" pitchFamily="2" charset="-78"/>
                <a:cs typeface="Jameel Noori Nastaleeq" panose="02000503000000000004" pitchFamily="2" charset="-78"/>
              </a:rPr>
              <a:t> </a:t>
            </a:r>
          </a:p>
          <a:p>
            <a:pPr algn="r"/>
            <a:r>
              <a:rPr lang="ar-SA" sz="2400" dirty="0" smtClean="0">
                <a:solidFill>
                  <a:srgbClr val="FF0000"/>
                </a:solidFill>
                <a:latin typeface="Jameel Noori Nastaleeq" panose="02000503000000000004" pitchFamily="2" charset="-78"/>
                <a:cs typeface="Jameel Noori Nastaleeq" panose="02000503000000000004" pitchFamily="2" charset="-78"/>
              </a:rPr>
              <a:t>جانور</a:t>
            </a:r>
            <a:r>
              <a:rPr lang="ar-SA" sz="2400" dirty="0">
                <a:solidFill>
                  <a:srgbClr val="FF0000"/>
                </a:solidFill>
                <a:latin typeface="Jameel Noori Nastaleeq" panose="02000503000000000004" pitchFamily="2" charset="-78"/>
                <a:cs typeface="Jameel Noori Nastaleeq" panose="02000503000000000004" pitchFamily="2" charset="-78"/>
              </a:rPr>
              <a:t>، </a:t>
            </a:r>
            <a:r>
              <a:rPr lang="ar-SA" sz="2400" dirty="0" smtClean="0">
                <a:solidFill>
                  <a:srgbClr val="FF0000"/>
                </a:solidFill>
                <a:latin typeface="Jameel Noori Nastaleeq" panose="02000503000000000004" pitchFamily="2" charset="-78"/>
                <a:cs typeface="Jameel Noori Nastaleeq" panose="02000503000000000004" pitchFamily="2" charset="-78"/>
              </a:rPr>
              <a:t>آدمی</a:t>
            </a:r>
            <a:r>
              <a:rPr lang="ur-PK" sz="2400" dirty="0" smtClean="0">
                <a:solidFill>
                  <a:srgbClr val="FF0000"/>
                </a:solidFill>
                <a:latin typeface="Jameel Noori Nastaleeq" panose="02000503000000000004" pitchFamily="2" charset="-78"/>
                <a:cs typeface="Jameel Noori Nastaleeq" panose="02000503000000000004" pitchFamily="2" charset="-78"/>
              </a:rPr>
              <a:t>         </a:t>
            </a:r>
            <a:r>
              <a:rPr lang="ar-SA" sz="2400" dirty="0" smtClean="0">
                <a:solidFill>
                  <a:srgbClr val="FF0000"/>
                </a:solidFill>
                <a:latin typeface="Jameel Noori Nastaleeq" panose="02000503000000000004" pitchFamily="2" charset="-78"/>
                <a:cs typeface="Jameel Noori Nastaleeq" panose="02000503000000000004" pitchFamily="2" charset="-78"/>
              </a:rPr>
              <a:t>کر </a:t>
            </a:r>
            <a:r>
              <a:rPr lang="ar-SA" sz="2400" dirty="0">
                <a:solidFill>
                  <a:srgbClr val="FF0000"/>
                </a:solidFill>
                <a:latin typeface="Jameel Noori Nastaleeq" panose="02000503000000000004" pitchFamily="2" charset="-78"/>
                <a:cs typeface="Jameel Noori Nastaleeq" panose="02000503000000000004" pitchFamily="2" charset="-78"/>
              </a:rPr>
              <a:t>رہے ہیں سبھی، تیری حمد و ثنا</a:t>
            </a:r>
            <a:endParaRPr lang="en-US" sz="2400" dirty="0">
              <a:solidFill>
                <a:srgbClr val="FF0000"/>
              </a:solidFill>
              <a:latin typeface="Jameel Noori Nastaleeq" panose="02000503000000000004" pitchFamily="2" charset="-78"/>
              <a:cs typeface="Jameel Noori Nastaleeq" panose="02000503000000000004" pitchFamily="2" charset="-78"/>
            </a:endParaRPr>
          </a:p>
          <a:p>
            <a:pPr algn="r"/>
            <a:r>
              <a:rPr lang="en-US" sz="2400" dirty="0">
                <a:solidFill>
                  <a:srgbClr val="FF0000"/>
                </a:solidFill>
                <a:latin typeface="Jameel Noori Nastaleeq" panose="02000503000000000004" pitchFamily="2" charset="-78"/>
                <a:cs typeface="Jameel Noori Nastaleeq" panose="02000503000000000004" pitchFamily="2" charset="-78"/>
              </a:rPr>
              <a:t> </a:t>
            </a:r>
            <a:r>
              <a:rPr lang="ar-SA" sz="2400" dirty="0" smtClean="0">
                <a:solidFill>
                  <a:srgbClr val="FF0000"/>
                </a:solidFill>
                <a:latin typeface="Jameel Noori Nastaleeq" panose="02000503000000000004" pitchFamily="2" charset="-78"/>
                <a:cs typeface="Jameel Noori Nastaleeq" panose="02000503000000000004" pitchFamily="2" charset="-78"/>
              </a:rPr>
              <a:t>اے خدا </a:t>
            </a:r>
            <a:r>
              <a:rPr lang="ar-SA" sz="2400" dirty="0">
                <a:solidFill>
                  <a:srgbClr val="FF0000"/>
                </a:solidFill>
                <a:latin typeface="Jameel Noori Nastaleeq" panose="02000503000000000004" pitchFamily="2" charset="-78"/>
                <a:cs typeface="Jameel Noori Nastaleeq" panose="02000503000000000004" pitchFamily="2" charset="-78"/>
              </a:rPr>
              <a:t>اے خدا</a:t>
            </a:r>
            <a:endParaRPr lang="en-US" sz="2400" dirty="0">
              <a:solidFill>
                <a:srgbClr val="FF0000"/>
              </a:solidFill>
              <a:latin typeface="Jameel Noori Nastaleeq" panose="02000503000000000004" pitchFamily="2" charset="-78"/>
              <a:cs typeface="Jameel Noori Nastaleeq" panose="02000503000000000004" pitchFamily="2" charset="-78"/>
            </a:endParaRPr>
          </a:p>
        </p:txBody>
      </p:sp>
      <p:sp>
        <p:nvSpPr>
          <p:cNvPr id="3" name="Oval 2"/>
          <p:cNvSpPr/>
          <p:nvPr/>
        </p:nvSpPr>
        <p:spPr>
          <a:xfrm>
            <a:off x="3492347" y="154236"/>
            <a:ext cx="2313542" cy="1514819"/>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3992528" y="449980"/>
            <a:ext cx="1313180" cy="923330"/>
          </a:xfrm>
          <a:prstGeom prst="rect">
            <a:avLst/>
          </a:prstGeom>
        </p:spPr>
        <p:txBody>
          <a:bodyPr wrap="none">
            <a:spAutoFit/>
          </a:bodyPr>
          <a:lstStyle/>
          <a:p>
            <a:r>
              <a:rPr lang="ar-SA" sz="5400" dirty="0">
                <a:latin typeface="Jameel Noori Nastaleeq" panose="02000503000000000004" pitchFamily="2" charset="-78"/>
                <a:ea typeface="Calibri" panose="020F0502020204030204" pitchFamily="34" charset="0"/>
                <a:cs typeface="Jameel Noori Nastaleeq" panose="02000503000000000004" pitchFamily="2" charset="-78"/>
              </a:rPr>
              <a:t>تشریح </a:t>
            </a:r>
            <a:endParaRPr lang="en-US" sz="5400" dirty="0">
              <a:latin typeface="Jameel Noori Nastaleeq" panose="02000503000000000004" pitchFamily="2" charset="-78"/>
              <a:cs typeface="Jameel Noori Nastaleeq" panose="02000503000000000004" pitchFamily="2" charset="-78"/>
            </a:endParaRPr>
          </a:p>
        </p:txBody>
      </p:sp>
      <p:sp>
        <p:nvSpPr>
          <p:cNvPr id="6" name="Rectangle 5"/>
          <p:cNvSpPr/>
          <p:nvPr/>
        </p:nvSpPr>
        <p:spPr>
          <a:xfrm>
            <a:off x="319488" y="2333685"/>
            <a:ext cx="11490593" cy="4524315"/>
          </a:xfrm>
          <a:prstGeom prst="rect">
            <a:avLst/>
          </a:prstGeom>
        </p:spPr>
        <p:txBody>
          <a:bodyPr wrap="square">
            <a:spAutoFit/>
          </a:bodyPr>
          <a:lstStyle/>
          <a:p>
            <a:pPr algn="r"/>
            <a:r>
              <a:rPr lang="ar-SA" sz="3200" dirty="0">
                <a:latin typeface="Jameel Noori Nastaleeq" panose="02000503000000000004" pitchFamily="2" charset="-78"/>
                <a:cs typeface="Jameel Noori Nastaleeq" panose="02000503000000000004" pitchFamily="2" charset="-78"/>
              </a:rPr>
              <a:t>شاعر کہتا ہے کہ کائنات میں موجود ہرستارہ اپنی جگہ ایک الگ دنیا کا منظر پیش کرتا ہے یہ اللہ تعالی کی  قدرت کی گواہی ہے، جو نہایت وسیع ، حیران کن اور نا قابل تصور ہے ۔ چاند اور سورج اللہ تعالی کی روشنی اور ہدایت کے نشان ہیں ۔ یہ اس کی حکمت اور قدرت کے ایسے عظیم مظاہر ہیں جو زندگی کی بقا کے لیے ضروری ہیں ۔ سورج کی روشنی اور چاند کی چمک اللہ تعالی کی نعمتوں اور اس کے جلال کی علامت ہیں۔ یہ ایک خوبصورت تشبیہ ہے، جو اس حقیقت کو اجاگر کرتی ہے کہ اللہ تعالی کی قدرت سے وہ چیزیں بھی ، جو بے جان دکھائی دیتی ہیں ، اپنی زبان میں اس کی حمد و ثنا کرتی ہیں۔ یہ اشارہ اس طرف بھی ہے کہ کائنات کی ہر چیز اللہ تعالیٰ کی کبریائی کی گواہی دے رہی ہے ۔ </a:t>
            </a:r>
            <a:endParaRPr lang="en-US" sz="3200" dirty="0">
              <a:latin typeface="Jameel Noori Nastaleeq" panose="02000503000000000004" pitchFamily="2" charset="-78"/>
              <a:cs typeface="Jameel Noori Nastaleeq" panose="02000503000000000004" pitchFamily="2" charset="-78"/>
            </a:endParaRPr>
          </a:p>
          <a:p>
            <a:pPr algn="r"/>
            <a:r>
              <a:rPr lang="ar-SA" sz="3200" dirty="0">
                <a:latin typeface="Jameel Noori Nastaleeq" panose="02000503000000000004" pitchFamily="2" charset="-78"/>
                <a:cs typeface="Jameel Noori Nastaleeq" panose="02000503000000000004" pitchFamily="2" charset="-78"/>
              </a:rPr>
              <a:t>۔ ہر ذی روح اور بے جان چیز اللہ تعالی کی تعریف کر رہی ہے، کیونکہ وہی سب کا خالق اور مالک ہے۔ شاعر ان الفاظ کے ذریعے اپنی محبت ، عاجزی اور اللہ تعالیٰ کی عظمت کا اعتراف کرتا ہے۔ یہ ایک دل کی پکار ہے جو اللہ تعالیٰ کے قریب ہونے کی خواہش کو ظاہر کرتی ہے۔</a:t>
            </a:r>
            <a:endParaRPr lang="en-US" sz="3200" dirty="0">
              <a:latin typeface="Jameel Noori Nastaleeq" panose="02000503000000000004" pitchFamily="2" charset="-78"/>
              <a:cs typeface="Jameel Noori Nastaleeq" panose="02000503000000000004" pitchFamily="2" charset="-78"/>
            </a:endParaRPr>
          </a:p>
        </p:txBody>
      </p:sp>
    </p:spTree>
    <p:extLst>
      <p:ext uri="{BB962C8B-B14F-4D97-AF65-F5344CB8AC3E}">
        <p14:creationId xmlns:p14="http://schemas.microsoft.com/office/powerpoint/2010/main" val="17384250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956453" y="0"/>
            <a:ext cx="6096000" cy="2436757"/>
          </a:xfrm>
          <a:prstGeom prst="rect">
            <a:avLst/>
          </a:prstGeom>
        </p:spPr>
        <p:txBody>
          <a:bodyPr>
            <a:spAutoFit/>
          </a:bodyPr>
          <a:lstStyle/>
          <a:p>
            <a:pPr algn="r">
              <a:lnSpc>
                <a:spcPct val="107000"/>
              </a:lnSpc>
              <a:spcAft>
                <a:spcPts val="800"/>
              </a:spcAft>
            </a:pPr>
            <a:r>
              <a:rPr lang="en-US" sz="24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r>
              <a:rPr lang="ar-SA" sz="2400" dirty="0" smtClean="0">
                <a:latin typeface="Jameel Noori Nastaleeq" panose="02000503000000000004" pitchFamily="2" charset="-78"/>
                <a:ea typeface="Calibri" panose="020F0502020204030204" pitchFamily="34" charset="0"/>
                <a:cs typeface="Jameel Noori Nastaleeq" panose="02000503000000000004" pitchFamily="2" charset="-78"/>
              </a:rPr>
              <a:t>بند نمبر</a:t>
            </a:r>
            <a:r>
              <a:rPr lang="ur-PK" sz="2400" dirty="0">
                <a:latin typeface="Jameel Noori Nastaleeq" panose="02000503000000000004" pitchFamily="2" charset="-78"/>
                <a:ea typeface="Calibri" panose="020F0502020204030204" pitchFamily="34" charset="0"/>
                <a:cs typeface="Jameel Noori Nastaleeq" panose="02000503000000000004" pitchFamily="2" charset="-78"/>
              </a:rPr>
              <a:t>4</a:t>
            </a:r>
            <a:r>
              <a:rPr lang="en-US" sz="24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r>
              <a:rPr lang="ar-SA" sz="2400" dirty="0">
                <a:solidFill>
                  <a:srgbClr val="FF0000"/>
                </a:solidFill>
                <a:latin typeface="Jameel Noori Nastaleeq" panose="02000503000000000004" pitchFamily="2" charset="-78"/>
                <a:cs typeface="Jameel Noori Nastaleeq" panose="02000503000000000004" pitchFamily="2" charset="-78"/>
              </a:rPr>
              <a:t>سونپ کر منصبِ آدمیت </a:t>
            </a:r>
            <a:r>
              <a:rPr lang="ar-SA" sz="2400" dirty="0" smtClean="0">
                <a:solidFill>
                  <a:srgbClr val="FF0000"/>
                </a:solidFill>
                <a:latin typeface="Jameel Noori Nastaleeq" panose="02000503000000000004" pitchFamily="2" charset="-78"/>
                <a:cs typeface="Jameel Noori Nastaleeq" panose="02000503000000000004" pitchFamily="2" charset="-78"/>
              </a:rPr>
              <a:t>مجھے</a:t>
            </a:r>
            <a:r>
              <a:rPr lang="en-US" sz="2400" dirty="0">
                <a:solidFill>
                  <a:srgbClr val="FF0000"/>
                </a:solidFill>
                <a:latin typeface="Jameel Noori Nastaleeq" panose="02000503000000000004" pitchFamily="2" charset="-78"/>
                <a:cs typeface="Jameel Noori Nastaleeq" panose="02000503000000000004" pitchFamily="2" charset="-78"/>
              </a:rPr>
              <a:t> </a:t>
            </a:r>
          </a:p>
          <a:p>
            <a:pPr algn="r"/>
            <a:r>
              <a:rPr lang="ar-SA" sz="2400" dirty="0">
                <a:solidFill>
                  <a:srgbClr val="FF0000"/>
                </a:solidFill>
                <a:latin typeface="Jameel Noori Nastaleeq" panose="02000503000000000004" pitchFamily="2" charset="-78"/>
                <a:cs typeface="Jameel Noori Nastaleeq" panose="02000503000000000004" pitchFamily="2" charset="-78"/>
              </a:rPr>
              <a:t>تو نے بخشی ہے اپنی خلافت </a:t>
            </a:r>
            <a:r>
              <a:rPr lang="ar-SA" sz="2400" dirty="0" smtClean="0">
                <a:solidFill>
                  <a:srgbClr val="FF0000"/>
                </a:solidFill>
                <a:latin typeface="Jameel Noori Nastaleeq" panose="02000503000000000004" pitchFamily="2" charset="-78"/>
                <a:cs typeface="Jameel Noori Nastaleeq" panose="02000503000000000004" pitchFamily="2" charset="-78"/>
              </a:rPr>
              <a:t>مجھے</a:t>
            </a:r>
            <a:r>
              <a:rPr lang="en-US" sz="2400" dirty="0">
                <a:solidFill>
                  <a:srgbClr val="FF0000"/>
                </a:solidFill>
                <a:latin typeface="Jameel Noori Nastaleeq" panose="02000503000000000004" pitchFamily="2" charset="-78"/>
                <a:cs typeface="Jameel Noori Nastaleeq" panose="02000503000000000004" pitchFamily="2" charset="-78"/>
              </a:rPr>
              <a:t> </a:t>
            </a:r>
            <a:endParaRPr lang="en-US" sz="2400" dirty="0" smtClean="0">
              <a:solidFill>
                <a:srgbClr val="FF0000"/>
              </a:solidFill>
              <a:latin typeface="Jameel Noori Nastaleeq" panose="02000503000000000004" pitchFamily="2" charset="-78"/>
              <a:cs typeface="Jameel Noori Nastaleeq" panose="02000503000000000004" pitchFamily="2" charset="-78"/>
            </a:endParaRPr>
          </a:p>
          <a:p>
            <a:pPr algn="r"/>
            <a:r>
              <a:rPr lang="ar-SA" sz="2400" dirty="0" smtClean="0">
                <a:solidFill>
                  <a:srgbClr val="FF0000"/>
                </a:solidFill>
                <a:latin typeface="Jameel Noori Nastaleeq" panose="02000503000000000004" pitchFamily="2" charset="-78"/>
                <a:cs typeface="Jameel Noori Nastaleeq" panose="02000503000000000004" pitchFamily="2" charset="-78"/>
              </a:rPr>
              <a:t>شوق سجدہ بھی کر اب عنایت مجھے</a:t>
            </a:r>
            <a:r>
              <a:rPr lang="en-US" sz="2400" dirty="0" smtClean="0">
                <a:solidFill>
                  <a:srgbClr val="FF0000"/>
                </a:solidFill>
                <a:latin typeface="Jameel Noori Nastaleeq" panose="02000503000000000004" pitchFamily="2" charset="-78"/>
                <a:cs typeface="Jameel Noori Nastaleeq" panose="02000503000000000004" pitchFamily="2" charset="-78"/>
              </a:rPr>
              <a:t> </a:t>
            </a:r>
          </a:p>
          <a:p>
            <a:pPr algn="r"/>
            <a:r>
              <a:rPr lang="ar-SA" sz="2400" dirty="0" smtClean="0">
                <a:solidFill>
                  <a:srgbClr val="FF0000"/>
                </a:solidFill>
                <a:latin typeface="Jameel Noori Nastaleeq" panose="02000503000000000004" pitchFamily="2" charset="-78"/>
                <a:cs typeface="Jameel Noori Nastaleeq" panose="02000503000000000004" pitchFamily="2" charset="-78"/>
              </a:rPr>
              <a:t>خم رہے میرا سر </a:t>
            </a:r>
            <a:r>
              <a:rPr lang="ur-PK" sz="2400" dirty="0">
                <a:solidFill>
                  <a:srgbClr val="FF0000"/>
                </a:solidFill>
                <a:latin typeface="Jameel Noori Nastaleeq" panose="02000503000000000004" pitchFamily="2" charset="-78"/>
                <a:cs typeface="Jameel Noori Nastaleeq" panose="02000503000000000004" pitchFamily="2" charset="-78"/>
              </a:rPr>
              <a:t> </a:t>
            </a:r>
            <a:r>
              <a:rPr lang="ur-PK" sz="2400" dirty="0" smtClean="0">
                <a:solidFill>
                  <a:srgbClr val="FF0000"/>
                </a:solidFill>
                <a:latin typeface="Jameel Noori Nastaleeq" panose="02000503000000000004" pitchFamily="2" charset="-78"/>
                <a:cs typeface="Jameel Noori Nastaleeq" panose="02000503000000000004" pitchFamily="2" charset="-78"/>
              </a:rPr>
              <a:t>   </a:t>
            </a:r>
            <a:r>
              <a:rPr lang="ar-SA" sz="2400" dirty="0" smtClean="0">
                <a:solidFill>
                  <a:srgbClr val="FF0000"/>
                </a:solidFill>
                <a:latin typeface="Jameel Noori Nastaleeq" panose="02000503000000000004" pitchFamily="2" charset="-78"/>
                <a:cs typeface="Jameel Noori Nastaleeq" panose="02000503000000000004" pitchFamily="2" charset="-78"/>
              </a:rPr>
              <a:t>تیری </a:t>
            </a:r>
            <a:r>
              <a:rPr lang="ar-SA" sz="2400" dirty="0">
                <a:solidFill>
                  <a:srgbClr val="FF0000"/>
                </a:solidFill>
                <a:latin typeface="Jameel Noori Nastaleeq" panose="02000503000000000004" pitchFamily="2" charset="-78"/>
                <a:cs typeface="Jameel Noori Nastaleeq" panose="02000503000000000004" pitchFamily="2" charset="-78"/>
              </a:rPr>
              <a:t>دہلیز پر ہے یہی التجا</a:t>
            </a:r>
            <a:endParaRPr lang="en-US" sz="2400" dirty="0">
              <a:solidFill>
                <a:srgbClr val="FF0000"/>
              </a:solidFill>
              <a:latin typeface="Jameel Noori Nastaleeq" panose="02000503000000000004" pitchFamily="2" charset="-78"/>
              <a:cs typeface="Jameel Noori Nastaleeq" panose="02000503000000000004" pitchFamily="2" charset="-78"/>
            </a:endParaRPr>
          </a:p>
          <a:p>
            <a:pPr algn="r"/>
            <a:r>
              <a:rPr lang="en-US" sz="2400" dirty="0">
                <a:solidFill>
                  <a:srgbClr val="FF0000"/>
                </a:solidFill>
                <a:latin typeface="Jameel Noori Nastaleeq" panose="02000503000000000004" pitchFamily="2" charset="-78"/>
                <a:cs typeface="Jameel Noori Nastaleeq" panose="02000503000000000004" pitchFamily="2" charset="-78"/>
              </a:rPr>
              <a:t> </a:t>
            </a:r>
            <a:r>
              <a:rPr lang="ar-SA" sz="2400" dirty="0" smtClean="0">
                <a:solidFill>
                  <a:srgbClr val="FF0000"/>
                </a:solidFill>
                <a:latin typeface="Jameel Noori Nastaleeq" panose="02000503000000000004" pitchFamily="2" charset="-78"/>
                <a:cs typeface="Jameel Noori Nastaleeq" panose="02000503000000000004" pitchFamily="2" charset="-78"/>
              </a:rPr>
              <a:t>اے </a:t>
            </a:r>
            <a:r>
              <a:rPr lang="ar-SA" sz="2400" dirty="0">
                <a:solidFill>
                  <a:srgbClr val="FF0000"/>
                </a:solidFill>
                <a:latin typeface="Jameel Noori Nastaleeq" panose="02000503000000000004" pitchFamily="2" charset="-78"/>
                <a:cs typeface="Jameel Noori Nastaleeq" panose="02000503000000000004" pitchFamily="2" charset="-78"/>
              </a:rPr>
              <a:t>خدا اے خدا</a:t>
            </a:r>
            <a:endParaRPr lang="en-US" sz="2400" dirty="0">
              <a:solidFill>
                <a:srgbClr val="FF0000"/>
              </a:solidFill>
              <a:latin typeface="Jameel Noori Nastaleeq" panose="02000503000000000004" pitchFamily="2" charset="-78"/>
              <a:cs typeface="Jameel Noori Nastaleeq" panose="02000503000000000004" pitchFamily="2" charset="-78"/>
            </a:endParaRPr>
          </a:p>
        </p:txBody>
      </p:sp>
      <p:sp>
        <p:nvSpPr>
          <p:cNvPr id="3" name="Oval 2"/>
          <p:cNvSpPr/>
          <p:nvPr/>
        </p:nvSpPr>
        <p:spPr>
          <a:xfrm>
            <a:off x="3492347" y="154236"/>
            <a:ext cx="2313542" cy="1514819"/>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3992528" y="449980"/>
            <a:ext cx="1313180" cy="923330"/>
          </a:xfrm>
          <a:prstGeom prst="rect">
            <a:avLst/>
          </a:prstGeom>
        </p:spPr>
        <p:txBody>
          <a:bodyPr wrap="none">
            <a:spAutoFit/>
          </a:bodyPr>
          <a:lstStyle/>
          <a:p>
            <a:r>
              <a:rPr lang="ar-SA" sz="5400" dirty="0">
                <a:latin typeface="Jameel Noori Nastaleeq" panose="02000503000000000004" pitchFamily="2" charset="-78"/>
                <a:ea typeface="Calibri" panose="020F0502020204030204" pitchFamily="34" charset="0"/>
                <a:cs typeface="Jameel Noori Nastaleeq" panose="02000503000000000004" pitchFamily="2" charset="-78"/>
              </a:rPr>
              <a:t>تشریح </a:t>
            </a:r>
            <a:endParaRPr lang="en-US" sz="5400" dirty="0">
              <a:latin typeface="Jameel Noori Nastaleeq" panose="02000503000000000004" pitchFamily="2" charset="-78"/>
              <a:cs typeface="Jameel Noori Nastaleeq" panose="02000503000000000004" pitchFamily="2" charset="-78"/>
            </a:endParaRPr>
          </a:p>
        </p:txBody>
      </p:sp>
      <p:sp>
        <p:nvSpPr>
          <p:cNvPr id="6" name="Rectangle 5"/>
          <p:cNvSpPr/>
          <p:nvPr/>
        </p:nvSpPr>
        <p:spPr>
          <a:xfrm>
            <a:off x="319488" y="2333685"/>
            <a:ext cx="11490593" cy="4278094"/>
          </a:xfrm>
          <a:prstGeom prst="rect">
            <a:avLst/>
          </a:prstGeom>
        </p:spPr>
        <p:txBody>
          <a:bodyPr wrap="square">
            <a:spAutoFit/>
          </a:bodyPr>
          <a:lstStyle/>
          <a:p>
            <a:pPr algn="r"/>
            <a:r>
              <a:rPr lang="ar-SA" sz="3400" dirty="0">
                <a:latin typeface="Jameel Noori Nastaleeq" panose="02000503000000000004" pitchFamily="2" charset="-78"/>
                <a:cs typeface="Jameel Noori Nastaleeq" panose="02000503000000000004" pitchFamily="2" charset="-78"/>
              </a:rPr>
              <a:t>شاعر انسان کے اشرف المخلوقات ہونے کا ذکر کرتا ہے ۔ اللہ تعالیٰ نے انسان کو دیگر مخلوقات پر فضیلت دی اور اسے علم، شعور اور سوچنے سمجنے کی صلاحیت عطا کی ۔ یہ آدمیت کا منصب ہے جو انسان کو باقی مخلوقات سے ممتاز کرتا ہے۔ اس جملے میں اللہ تعالی کی جانب سے انسان کو زمین پر خلیفہ بنائے جانے کی بات کی گئی ہے ۔ یہ خلافت انسان کے لیے ایک عظیم ذمہ داری ہے کہ وہ زمین پر عدل وانصاف اور اللہ تعالی کی مرضی کے مطابق زندگی گزارے۔ شاعر اللہ تعالیٰ سے دعا کرتا ہے کہ اسے عبادت اور سجدے کی محبت عطا ہو ۔ شاعر دل کی گہرائیوں سے اللہ تعالیٰ کے سامنے جھکنے کی خواہش کا اظہار کرتا ہے۔ شاعر اپنی عاجزی اور اللہ تعالیٰ کے ساتھ بندگی کے تعلق کو ظاہر کرتا ہے ۔ وہ دعا کرتا ہے کہ اس کا سر ہمیشہ اللہ تعالیٰ کے سامنے جھکا رہے، یعنی وہ ہمیشہ اللہ تعالیٰ کی عبادت اور اطاعت میں رہے۔ یہ شاعر کی عاجزانہ درخواست اور اللہ تعالیٰ سے قربت کی خواہش ہے۔ یہ الفاظ اللہ تعالیٰ کی بڑائی کوتسلیم کرنے اور بندگی کا اظہار ہیں۔</a:t>
            </a:r>
            <a:endParaRPr lang="en-US" sz="3400" dirty="0">
              <a:latin typeface="Jameel Noori Nastaleeq" panose="02000503000000000004" pitchFamily="2" charset="-78"/>
              <a:cs typeface="Jameel Noori Nastaleeq" panose="02000503000000000004" pitchFamily="2" charset="-78"/>
            </a:endParaRPr>
          </a:p>
        </p:txBody>
      </p:sp>
    </p:spTree>
    <p:extLst>
      <p:ext uri="{BB962C8B-B14F-4D97-AF65-F5344CB8AC3E}">
        <p14:creationId xmlns:p14="http://schemas.microsoft.com/office/powerpoint/2010/main" val="68366920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66839" y="1222211"/>
            <a:ext cx="2900153" cy="523220"/>
          </a:xfrm>
          <a:prstGeom prst="rect">
            <a:avLst/>
          </a:prstGeom>
        </p:spPr>
        <p:txBody>
          <a:bodyPr wrap="none">
            <a:spAutoFit/>
          </a:bodyPr>
          <a:lstStyle/>
          <a:p>
            <a:r>
              <a:rPr lang="ar-SA" sz="2800" dirty="0" smtClean="0">
                <a:latin typeface="Jameel Noori Nastaleeq" panose="02000503000000000004" pitchFamily="2" charset="-78"/>
                <a:cs typeface="Jameel Noori Nastaleeq" panose="02000503000000000004" pitchFamily="2" charset="-78"/>
              </a:rPr>
              <a:t>گونجتا ہے ہاں تیرے </a:t>
            </a:r>
            <a:r>
              <a:rPr lang="ar-SA" sz="2800" dirty="0" smtClean="0">
                <a:solidFill>
                  <a:srgbClr val="FF0000"/>
                </a:solidFill>
                <a:latin typeface="Jameel Noori Nastaleeq" panose="02000503000000000004" pitchFamily="2" charset="-78"/>
                <a:cs typeface="Jameel Noori Nastaleeq" panose="02000503000000000004" pitchFamily="2" charset="-78"/>
              </a:rPr>
              <a:t>آہن</a:t>
            </a:r>
            <a:r>
              <a:rPr lang="ar-SA" sz="2800" dirty="0" smtClean="0">
                <a:latin typeface="Jameel Noori Nastaleeq" panose="02000503000000000004" pitchFamily="2" charset="-78"/>
                <a:cs typeface="Jameel Noori Nastaleeq" panose="02000503000000000004" pitchFamily="2" charset="-78"/>
              </a:rPr>
              <a:t>گ سے</a:t>
            </a:r>
            <a:r>
              <a:rPr lang="ur-PK" sz="2800" dirty="0" smtClean="0">
                <a:latin typeface="Jameel Noori Nastaleeq" panose="02000503000000000004" pitchFamily="2" charset="-78"/>
                <a:cs typeface="Jameel Noori Nastaleeq" panose="02000503000000000004" pitchFamily="2" charset="-78"/>
              </a:rPr>
              <a:t> </a:t>
            </a:r>
            <a:endParaRPr lang="en-US" sz="2800" dirty="0"/>
          </a:p>
        </p:txBody>
      </p:sp>
      <p:sp>
        <p:nvSpPr>
          <p:cNvPr id="3" name="Rectangle 2"/>
          <p:cNvSpPr/>
          <p:nvPr/>
        </p:nvSpPr>
        <p:spPr>
          <a:xfrm>
            <a:off x="8419738" y="1943340"/>
            <a:ext cx="2818400" cy="523220"/>
          </a:xfrm>
          <a:prstGeom prst="rect">
            <a:avLst/>
          </a:prstGeom>
        </p:spPr>
        <p:txBody>
          <a:bodyPr wrap="none">
            <a:spAutoFit/>
          </a:bodyPr>
          <a:lstStyle/>
          <a:p>
            <a:r>
              <a:rPr lang="ar-SA" sz="2800" dirty="0" smtClean="0">
                <a:latin typeface="Jameel Noori Nastaleeq" panose="02000503000000000004" pitchFamily="2" charset="-78"/>
                <a:cs typeface="Jameel Noori Nastaleeq" panose="02000503000000000004" pitchFamily="2" charset="-78"/>
              </a:rPr>
              <a:t>ہر ستارے میں آباد ہے اک </a:t>
            </a:r>
            <a:r>
              <a:rPr lang="ar-SA" sz="2800" dirty="0" smtClean="0">
                <a:solidFill>
                  <a:srgbClr val="FF0000"/>
                </a:solidFill>
                <a:latin typeface="Jameel Noori Nastaleeq" panose="02000503000000000004" pitchFamily="2" charset="-78"/>
                <a:cs typeface="Jameel Noori Nastaleeq" panose="02000503000000000004" pitchFamily="2" charset="-78"/>
              </a:rPr>
              <a:t>جہاں</a:t>
            </a:r>
            <a:endParaRPr lang="en-US" sz="2800" dirty="0">
              <a:solidFill>
                <a:srgbClr val="FF0000"/>
              </a:solidFill>
            </a:endParaRPr>
          </a:p>
        </p:txBody>
      </p:sp>
      <p:sp>
        <p:nvSpPr>
          <p:cNvPr id="4" name="Rectangle 3"/>
          <p:cNvSpPr/>
          <p:nvPr/>
        </p:nvSpPr>
        <p:spPr>
          <a:xfrm>
            <a:off x="8453401" y="2748576"/>
            <a:ext cx="2784737" cy="523220"/>
          </a:xfrm>
          <a:prstGeom prst="rect">
            <a:avLst/>
          </a:prstGeom>
        </p:spPr>
        <p:txBody>
          <a:bodyPr wrap="none">
            <a:spAutoFit/>
          </a:bodyPr>
          <a:lstStyle/>
          <a:p>
            <a:r>
              <a:rPr lang="ar-SA" sz="2800" dirty="0" smtClean="0">
                <a:latin typeface="Jameel Noori Nastaleeq" panose="02000503000000000004" pitchFamily="2" charset="-78"/>
                <a:cs typeface="Jameel Noori Nastaleeq" panose="02000503000000000004" pitchFamily="2" charset="-78"/>
              </a:rPr>
              <a:t>پتھروں کو بھی تو نے عطا کی </a:t>
            </a:r>
            <a:r>
              <a:rPr lang="ar-SA" sz="2800" dirty="0" smtClean="0">
                <a:solidFill>
                  <a:srgbClr val="FF0000"/>
                </a:solidFill>
                <a:latin typeface="Jameel Noori Nastaleeq" panose="02000503000000000004" pitchFamily="2" charset="-78"/>
                <a:cs typeface="Jameel Noori Nastaleeq" panose="02000503000000000004" pitchFamily="2" charset="-78"/>
              </a:rPr>
              <a:t>زباں</a:t>
            </a:r>
            <a:endParaRPr lang="en-US" sz="2800" dirty="0">
              <a:solidFill>
                <a:srgbClr val="FF0000"/>
              </a:solidFill>
            </a:endParaRPr>
          </a:p>
        </p:txBody>
      </p:sp>
      <p:sp>
        <p:nvSpPr>
          <p:cNvPr id="5" name="Rectangle 4"/>
          <p:cNvSpPr/>
          <p:nvPr/>
        </p:nvSpPr>
        <p:spPr>
          <a:xfrm>
            <a:off x="8602480" y="3445259"/>
            <a:ext cx="2635658" cy="523220"/>
          </a:xfrm>
          <a:prstGeom prst="rect">
            <a:avLst/>
          </a:prstGeom>
        </p:spPr>
        <p:txBody>
          <a:bodyPr wrap="none">
            <a:spAutoFit/>
          </a:bodyPr>
          <a:lstStyle/>
          <a:p>
            <a:pPr algn="r"/>
            <a:r>
              <a:rPr lang="ar-SA" sz="2800" dirty="0" smtClean="0">
                <a:latin typeface="Jameel Noori Nastaleeq" panose="02000503000000000004" pitchFamily="2" charset="-78"/>
                <a:cs typeface="Jameel Noori Nastaleeq" panose="02000503000000000004" pitchFamily="2" charset="-78"/>
              </a:rPr>
              <a:t>سونپ کر منصبِ </a:t>
            </a:r>
            <a:r>
              <a:rPr lang="ar-SA" sz="2800" dirty="0" smtClean="0">
                <a:solidFill>
                  <a:srgbClr val="FF0000"/>
                </a:solidFill>
                <a:latin typeface="Jameel Noori Nastaleeq" panose="02000503000000000004" pitchFamily="2" charset="-78"/>
                <a:cs typeface="Jameel Noori Nastaleeq" panose="02000503000000000004" pitchFamily="2" charset="-78"/>
              </a:rPr>
              <a:t>آدمی</a:t>
            </a:r>
            <a:r>
              <a:rPr lang="ar-SA" sz="2800" dirty="0" smtClean="0">
                <a:latin typeface="Jameel Noori Nastaleeq" panose="02000503000000000004" pitchFamily="2" charset="-78"/>
                <a:cs typeface="Jameel Noori Nastaleeq" panose="02000503000000000004" pitchFamily="2" charset="-78"/>
              </a:rPr>
              <a:t>ت مجھے</a:t>
            </a:r>
            <a:r>
              <a:rPr lang="en-US" sz="2800" dirty="0" smtClean="0">
                <a:latin typeface="Jameel Noori Nastaleeq" panose="02000503000000000004" pitchFamily="2" charset="-78"/>
                <a:cs typeface="Jameel Noori Nastaleeq" panose="02000503000000000004" pitchFamily="2" charset="-78"/>
              </a:rPr>
              <a:t> </a:t>
            </a:r>
            <a:endParaRPr lang="en-US" sz="2800" dirty="0">
              <a:latin typeface="Jameel Noori Nastaleeq" panose="02000503000000000004" pitchFamily="2" charset="-78"/>
              <a:cs typeface="Jameel Noori Nastaleeq" panose="02000503000000000004" pitchFamily="2" charset="-78"/>
            </a:endParaRPr>
          </a:p>
        </p:txBody>
      </p:sp>
      <p:sp>
        <p:nvSpPr>
          <p:cNvPr id="6" name="Rectangle 5"/>
          <p:cNvSpPr/>
          <p:nvPr/>
        </p:nvSpPr>
        <p:spPr>
          <a:xfrm>
            <a:off x="8366839" y="4296179"/>
            <a:ext cx="2924198" cy="523220"/>
          </a:xfrm>
          <a:prstGeom prst="rect">
            <a:avLst/>
          </a:prstGeom>
        </p:spPr>
        <p:txBody>
          <a:bodyPr wrap="none">
            <a:spAutoFit/>
          </a:bodyPr>
          <a:lstStyle/>
          <a:p>
            <a:pPr algn="r"/>
            <a:r>
              <a:rPr lang="ar-SA" sz="2800" dirty="0" smtClean="0">
                <a:latin typeface="Jameel Noori Nastaleeq" panose="02000503000000000004" pitchFamily="2" charset="-78"/>
                <a:cs typeface="Jameel Noori Nastaleeq" panose="02000503000000000004" pitchFamily="2" charset="-78"/>
              </a:rPr>
              <a:t>شوق سجدہ بھی کر اب </a:t>
            </a:r>
            <a:r>
              <a:rPr lang="ar-SA" sz="2800" dirty="0" smtClean="0">
                <a:solidFill>
                  <a:srgbClr val="FF0000"/>
                </a:solidFill>
                <a:latin typeface="Jameel Noori Nastaleeq" panose="02000503000000000004" pitchFamily="2" charset="-78"/>
                <a:cs typeface="Jameel Noori Nastaleeq" panose="02000503000000000004" pitchFamily="2" charset="-78"/>
              </a:rPr>
              <a:t>عنای</a:t>
            </a:r>
            <a:r>
              <a:rPr lang="ar-SA" sz="2800" dirty="0" smtClean="0">
                <a:latin typeface="Jameel Noori Nastaleeq" panose="02000503000000000004" pitchFamily="2" charset="-78"/>
                <a:cs typeface="Jameel Noori Nastaleeq" panose="02000503000000000004" pitchFamily="2" charset="-78"/>
              </a:rPr>
              <a:t>ت مجھے</a:t>
            </a:r>
            <a:r>
              <a:rPr lang="en-US" sz="2800" dirty="0" smtClean="0">
                <a:latin typeface="Jameel Noori Nastaleeq" panose="02000503000000000004" pitchFamily="2" charset="-78"/>
                <a:cs typeface="Jameel Noori Nastaleeq" panose="02000503000000000004" pitchFamily="2" charset="-78"/>
              </a:rPr>
              <a:t> </a:t>
            </a:r>
          </a:p>
        </p:txBody>
      </p:sp>
      <p:sp>
        <p:nvSpPr>
          <p:cNvPr id="7" name="TextBox 6"/>
          <p:cNvSpPr txBox="1"/>
          <p:nvPr/>
        </p:nvSpPr>
        <p:spPr>
          <a:xfrm>
            <a:off x="1969094" y="193305"/>
            <a:ext cx="7806945" cy="830997"/>
          </a:xfrm>
          <a:prstGeom prst="rect">
            <a:avLst/>
          </a:prstGeom>
          <a:noFill/>
        </p:spPr>
        <p:txBody>
          <a:bodyPr wrap="none" rtlCol="0">
            <a:spAutoFit/>
          </a:bodyPr>
          <a:lstStyle/>
          <a:p>
            <a:pPr algn="r"/>
            <a:r>
              <a:rPr lang="ur-PK" sz="4800" b="1" dirty="0" smtClean="0">
                <a:solidFill>
                  <a:srgbClr val="FF0000"/>
                </a:solidFill>
                <a:latin typeface="Jameel Noori Nastaleeq" panose="02000503000000000004" pitchFamily="2" charset="-78"/>
                <a:cs typeface="Jameel Noori Nastaleeq" panose="02000503000000000004" pitchFamily="2" charset="-78"/>
              </a:rPr>
              <a:t>حمد کے متن کے مطابق لفظ لے کر مصرے مکمل کریں۔</a:t>
            </a:r>
            <a:endParaRPr lang="en-US" sz="4800" b="1" dirty="0">
              <a:solidFill>
                <a:srgbClr val="FF0000"/>
              </a:solidFill>
              <a:latin typeface="Jameel Noori Nastaleeq" panose="02000503000000000004" pitchFamily="2" charset="-78"/>
              <a:cs typeface="Jameel Noori Nastaleeq" panose="02000503000000000004" pitchFamily="2" charset="-78"/>
            </a:endParaRPr>
          </a:p>
        </p:txBody>
      </p:sp>
    </p:spTree>
    <p:extLst>
      <p:ext uri="{BB962C8B-B14F-4D97-AF65-F5344CB8AC3E}">
        <p14:creationId xmlns:p14="http://schemas.microsoft.com/office/powerpoint/2010/main" val="23321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barn(inVertical)">
                                      <p:cBhvr>
                                        <p:cTn id="17" dur="500"/>
                                        <p:tgtEl>
                                          <p:spTgt spid="4">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5">
                                            <p:txEl>
                                              <p:pRg st="0" end="0"/>
                                            </p:txEl>
                                          </p:spTgt>
                                        </p:tgtEl>
                                        <p:attrNameLst>
                                          <p:attrName>style.visibility</p:attrName>
                                        </p:attrNameLst>
                                      </p:cBhvr>
                                      <p:to>
                                        <p:strVal val="visible"/>
                                      </p:to>
                                    </p:set>
                                    <p:animEffect transition="in" filter="barn(inVertical)">
                                      <p:cBhvr>
                                        <p:cTn id="22" dur="500"/>
                                        <p:tgtEl>
                                          <p:spTgt spid="5">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6">
                                            <p:txEl>
                                              <p:pRg st="0" end="0"/>
                                            </p:txEl>
                                          </p:spTgt>
                                        </p:tgtEl>
                                        <p:attrNameLst>
                                          <p:attrName>style.visibility</p:attrName>
                                        </p:attrNameLst>
                                      </p:cBhvr>
                                      <p:to>
                                        <p:strVal val="visible"/>
                                      </p:to>
                                    </p:set>
                                    <p:animEffect transition="in" filter="barn(inVertical)">
                                      <p:cBhvr>
                                        <p:cTn id="27"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64405" y="99152"/>
            <a:ext cx="12456405" cy="6549485"/>
          </a:xfrm>
          <a:prstGeom prst="rect">
            <a:avLst/>
          </a:prstGeom>
        </p:spPr>
        <p:txBody>
          <a:bodyPr wrap="square">
            <a:spAutoFit/>
          </a:bodyPr>
          <a:lstStyle/>
          <a:p>
            <a:pPr algn="r">
              <a:lnSpc>
                <a:spcPct val="107000"/>
              </a:lnSpc>
              <a:spcAft>
                <a:spcPts val="800"/>
              </a:spcAft>
            </a:pPr>
            <a:r>
              <a:rPr lang="ar-SA" sz="4000" b="1"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حمد </a:t>
            </a:r>
            <a:r>
              <a:rPr lang="ar-SA" sz="4000" b="1"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کے متن سے متعلق نیچے دیے ہوئے سوالوں کے مختصر جواب لکھیں</a:t>
            </a:r>
            <a:r>
              <a:rPr lang="ar-SA" sz="4000" b="1"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a:t>
            </a:r>
            <a:r>
              <a:rPr lang="en-US" sz="4000" b="1" dirty="0" smtClean="0">
                <a:solidFill>
                  <a:srgbClr val="FF0000"/>
                </a:solidFill>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4000" b="1"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(الف) شاعر کے نزدیک ہر سحر کس رنگ میں پھوٹتی ہے</a:t>
            </a:r>
            <a:r>
              <a:rPr lang="ar-SA" sz="4000" b="1"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a:t>
            </a:r>
            <a:r>
              <a:rPr lang="en-US" sz="4000" b="1" dirty="0" smtClean="0">
                <a:solidFill>
                  <a:srgbClr val="FF0000"/>
                </a:solidFill>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4000" b="1"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جواب: </a:t>
            </a:r>
            <a:r>
              <a:rPr lang="ar-SA" sz="4000" dirty="0">
                <a:latin typeface="Jameel Noori Nastaleeq" panose="02000503000000000004" pitchFamily="2" charset="-78"/>
                <a:ea typeface="Calibri" panose="020F0502020204030204" pitchFamily="34" charset="0"/>
                <a:cs typeface="Jameel Noori Nastaleeq" panose="02000503000000000004" pitchFamily="2" charset="-78"/>
              </a:rPr>
              <a:t>شاعر کے نزدیک ہر سحر نئے رنگ سے پھوٹتی ہے، جو اللہ تعالی کی تخلیق کی جدت اور خوبصورتی کو ظاہر کرتی </a:t>
            </a:r>
            <a:r>
              <a:rPr lang="ar-SA" sz="4000" dirty="0" smtClean="0">
                <a:latin typeface="Jameel Noori Nastaleeq" panose="02000503000000000004" pitchFamily="2" charset="-78"/>
                <a:ea typeface="Calibri" panose="020F0502020204030204" pitchFamily="34" charset="0"/>
                <a:cs typeface="Jameel Noori Nastaleeq" panose="02000503000000000004" pitchFamily="2" charset="-78"/>
              </a:rPr>
              <a:t>ہے</a:t>
            </a:r>
            <a:r>
              <a:rPr lang="en-US" sz="40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4000" b="1"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(ب) یہ جہاں ہر دم کس کے آہنگ سے گونجتا ہے</a:t>
            </a:r>
            <a:r>
              <a:rPr lang="ar-SA" sz="4000" b="1"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a:t>
            </a:r>
            <a:r>
              <a:rPr lang="en-US" sz="4000" b="1" dirty="0" smtClean="0">
                <a:solidFill>
                  <a:srgbClr val="FF0000"/>
                </a:solidFill>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4000" b="1"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جواب: </a:t>
            </a:r>
            <a:r>
              <a:rPr lang="ar-SA" sz="4000" dirty="0">
                <a:latin typeface="Jameel Noori Nastaleeq" panose="02000503000000000004" pitchFamily="2" charset="-78"/>
                <a:ea typeface="Calibri" panose="020F0502020204030204" pitchFamily="34" charset="0"/>
                <a:cs typeface="Jameel Noori Nastaleeq" panose="02000503000000000004" pitchFamily="2" charset="-78"/>
              </a:rPr>
              <a:t>یہ جہاں ہر دم اللہ تعالیٰ کے آہنگ سے گونجتا ہے، جو کائنات کی ہم آہنگی اور نظام کو نمایاں کرتا ہے</a:t>
            </a:r>
            <a:r>
              <a:rPr lang="ar-SA" sz="40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en-US" sz="40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4000" b="1"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(ج) حیوانات و جمادات کس کی حمد و ثنا کرتے ہیں</a:t>
            </a:r>
            <a:r>
              <a:rPr lang="ar-SA" sz="4000" b="1"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a:t>
            </a:r>
            <a:r>
              <a:rPr lang="en-US" sz="4000" b="1" dirty="0" smtClean="0">
                <a:solidFill>
                  <a:srgbClr val="FF0000"/>
                </a:solidFill>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r>
              <a:rPr lang="ar-SA" sz="4000" b="1"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جواب: </a:t>
            </a:r>
            <a:r>
              <a:rPr lang="ar-SA" sz="4000" dirty="0">
                <a:latin typeface="Jameel Noori Nastaleeq" panose="02000503000000000004" pitchFamily="2" charset="-78"/>
                <a:ea typeface="Calibri" panose="020F0502020204030204" pitchFamily="34" charset="0"/>
                <a:cs typeface="Jameel Noori Nastaleeq" panose="02000503000000000004" pitchFamily="2" charset="-78"/>
              </a:rPr>
              <a:t>حیوانات اور جمادات سب اللہ تعالیٰ کی حمد و ثنا کرتے ہیں، کیونکہ وہی سب مخلوقات کا خالق اور پالنے والا ہے</a:t>
            </a:r>
            <a:endParaRPr lang="en-US" sz="4000" dirty="0">
              <a:latin typeface="Jameel Noori Nastaleeq" panose="02000503000000000004" pitchFamily="2" charset="-78"/>
              <a:cs typeface="Jameel Noori Nastaleeq" panose="02000503000000000004" pitchFamily="2" charset="-78"/>
            </a:endParaRPr>
          </a:p>
        </p:txBody>
      </p:sp>
    </p:spTree>
    <p:extLst>
      <p:ext uri="{BB962C8B-B14F-4D97-AF65-F5344CB8AC3E}">
        <p14:creationId xmlns:p14="http://schemas.microsoft.com/office/powerpoint/2010/main" val="4085330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barn(inVertical)">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4" end="4"/>
                                            </p:txEl>
                                          </p:spTgt>
                                        </p:tgtEl>
                                        <p:attrNameLst>
                                          <p:attrName>style.visibility</p:attrName>
                                        </p:attrNameLst>
                                      </p:cBhvr>
                                      <p:to>
                                        <p:strVal val="visible"/>
                                      </p:to>
                                    </p:set>
                                    <p:animEffect transition="in" filter="barn(inVertical)">
                                      <p:cBhvr>
                                        <p:cTn id="12" dur="500"/>
                                        <p:tgtEl>
                                          <p:spTgt spid="2">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
                                            <p:txEl>
                                              <p:pRg st="6" end="6"/>
                                            </p:txEl>
                                          </p:spTgt>
                                        </p:tgtEl>
                                        <p:attrNameLst>
                                          <p:attrName>style.visibility</p:attrName>
                                        </p:attrNameLst>
                                      </p:cBhvr>
                                      <p:to>
                                        <p:strVal val="visible"/>
                                      </p:to>
                                    </p:set>
                                    <p:animEffect transition="in" filter="barn(inVertical)">
                                      <p:cBhvr>
                                        <p:cTn id="17"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63557" y="586703"/>
            <a:ext cx="11545677" cy="4854406"/>
          </a:xfrm>
          <a:prstGeom prst="rect">
            <a:avLst/>
          </a:prstGeom>
        </p:spPr>
        <p:txBody>
          <a:bodyPr wrap="square">
            <a:spAutoFit/>
          </a:bodyPr>
          <a:lstStyle/>
          <a:p>
            <a:pPr algn="r">
              <a:lnSpc>
                <a:spcPct val="107000"/>
              </a:lnSpc>
              <a:spcAft>
                <a:spcPts val="800"/>
              </a:spcAft>
            </a:pPr>
            <a:r>
              <a:rPr lang="ar-SA" sz="32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اللہ </a:t>
            </a:r>
            <a:r>
              <a:rPr lang="ar-SA"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تعالیٰ نے اپنی خلافت کا منصب کسے عطا کیا ہے؟</a:t>
            </a:r>
            <a:endParaRPr lang="en-US" sz="3200" dirty="0" smtClean="0">
              <a:solidFill>
                <a:srgbClr val="FF0000"/>
              </a:solidFill>
              <a:effectLst/>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en-US" sz="3200" dirty="0" smtClean="0">
                <a:solidFill>
                  <a:srgbClr val="FF0000"/>
                </a:solidFill>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جواب: </a:t>
            </a:r>
            <a:r>
              <a:rPr lang="ar-SA" sz="3200" dirty="0">
                <a:latin typeface="Jameel Noori Nastaleeq" panose="02000503000000000004" pitchFamily="2" charset="-78"/>
                <a:ea typeface="Calibri" panose="020F0502020204030204" pitchFamily="34" charset="0"/>
                <a:cs typeface="Jameel Noori Nastaleeq" panose="02000503000000000004" pitchFamily="2" charset="-78"/>
              </a:rPr>
              <a:t>اللہ تعالی نے اپنی خلافت کا منصب انسان کو عطا کیا ہے، تاکہ وہ زمین پر اس کی مرضی کے مطابق زندگی گزارے۔</a:t>
            </a:r>
            <a:endParaRPr lang="en-US" sz="3200" dirty="0" smtClean="0">
              <a:effectLst/>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en-US" sz="32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2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شاعر </a:t>
            </a:r>
            <a:r>
              <a:rPr lang="ar-SA"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باری تعالی سے شوق سجدہ کا طلب گار کیوں ہے؟</a:t>
            </a:r>
            <a:endParaRPr lang="en-US" sz="3200" dirty="0" smtClean="0">
              <a:solidFill>
                <a:srgbClr val="FF0000"/>
              </a:solidFill>
              <a:effectLst/>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en-US" sz="3200" dirty="0" smtClean="0">
                <a:solidFill>
                  <a:srgbClr val="FF0000"/>
                </a:solidFill>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r>
              <a:rPr lang="ar-SA"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جواب: </a:t>
            </a:r>
            <a:r>
              <a:rPr lang="ar-SA" sz="3200" dirty="0">
                <a:latin typeface="Jameel Noori Nastaleeq" panose="02000503000000000004" pitchFamily="2" charset="-78"/>
                <a:ea typeface="Calibri" panose="020F0502020204030204" pitchFamily="34" charset="0"/>
                <a:cs typeface="Jameel Noori Nastaleeq" panose="02000503000000000004" pitchFamily="2" charset="-78"/>
              </a:rPr>
              <a:t>شاعر باری تعالی سے شوق سجدہ کا طلب گار اس لیے ہے تا کہ اس کا سر ہمیشہ اللہ تعالیٰ کی دہلیز پر جھکا ر ہے اور وہ اپنے خالق کا شکر ادا کرے</a:t>
            </a:r>
            <a:endParaRPr lang="en-US" sz="3200" dirty="0">
              <a:latin typeface="Jameel Noori Nastaleeq" panose="02000503000000000004" pitchFamily="2" charset="-78"/>
              <a:cs typeface="Jameel Noori Nastaleeq" panose="02000503000000000004" pitchFamily="2" charset="-78"/>
            </a:endParaRPr>
          </a:p>
        </p:txBody>
      </p:sp>
    </p:spTree>
    <p:extLst>
      <p:ext uri="{BB962C8B-B14F-4D97-AF65-F5344CB8AC3E}">
        <p14:creationId xmlns:p14="http://schemas.microsoft.com/office/powerpoint/2010/main" val="3343276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barn(inVertical)">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6" end="6"/>
                                            </p:txEl>
                                          </p:spTgt>
                                        </p:tgtEl>
                                        <p:attrNameLst>
                                          <p:attrName>style.visibility</p:attrName>
                                        </p:attrNameLst>
                                      </p:cBhvr>
                                      <p:to>
                                        <p:strVal val="visible"/>
                                      </p:to>
                                    </p:set>
                                    <p:animEffect transition="in" filter="barn(inVertical)">
                                      <p:cBhvr>
                                        <p:cTn id="12"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142907302"/>
              </p:ext>
            </p:extLst>
          </p:nvPr>
        </p:nvGraphicFramePr>
        <p:xfrm>
          <a:off x="2197253" y="1457796"/>
          <a:ext cx="8246737" cy="4480560"/>
        </p:xfrm>
        <a:graphic>
          <a:graphicData uri="http://schemas.openxmlformats.org/drawingml/2006/table">
            <a:tbl>
              <a:tblPr firstRow="1" bandRow="1">
                <a:tableStyleId>{5C22544A-7EE6-4342-B048-85BDC9FD1C3A}</a:tableStyleId>
              </a:tblPr>
              <a:tblGrid>
                <a:gridCol w="4064000"/>
                <a:gridCol w="4182737"/>
              </a:tblGrid>
              <a:tr h="370840">
                <a:tc>
                  <a:txBody>
                    <a:bodyPr/>
                    <a:lstStyle/>
                    <a:p>
                      <a:pPr algn="ctr"/>
                      <a:r>
                        <a:rPr lang="ur-PK" sz="3600" dirty="0" smtClean="0">
                          <a:latin typeface="Jameel Noori Nastaleeq" panose="02000503000000000004" pitchFamily="2" charset="-78"/>
                          <a:cs typeface="Jameel Noori Nastaleeq" panose="02000503000000000004" pitchFamily="2" charset="-78"/>
                        </a:rPr>
                        <a:t>(ب) </a:t>
                      </a:r>
                      <a:endParaRPr lang="en-US" sz="3600" dirty="0"/>
                    </a:p>
                  </a:txBody>
                  <a:tcPr/>
                </a:tc>
                <a:tc>
                  <a:txBody>
                    <a:bodyPr/>
                    <a:lstStyle/>
                    <a:p>
                      <a:pPr algn="ctr"/>
                      <a:r>
                        <a:rPr lang="ur-PK" sz="3600" dirty="0" smtClean="0">
                          <a:latin typeface="Jameel Noori Nastaleeq" panose="02000503000000000004" pitchFamily="2" charset="-78"/>
                          <a:cs typeface="Jameel Noori Nastaleeq" panose="02000503000000000004" pitchFamily="2" charset="-78"/>
                        </a:rPr>
                        <a:t>(الف) </a:t>
                      </a:r>
                      <a:endParaRPr lang="en-US" sz="3600" dirty="0"/>
                    </a:p>
                  </a:txBody>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3600" kern="1200" dirty="0" smtClean="0">
                          <a:solidFill>
                            <a:schemeClr val="dk1"/>
                          </a:solidFill>
                          <a:effectLst/>
                          <a:latin typeface="Jameel Noori Nastaleeq" panose="02000503000000000004" pitchFamily="2" charset="-78"/>
                          <a:ea typeface="+mn-ea"/>
                          <a:cs typeface="Jameel Noori Nastaleeq" panose="02000503000000000004" pitchFamily="2" charset="-78"/>
                        </a:rPr>
                        <a:t>گل</a:t>
                      </a:r>
                      <a:endParaRPr lang="en-US" sz="36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3600" kern="1200" dirty="0" smtClean="0">
                          <a:solidFill>
                            <a:schemeClr val="dk1"/>
                          </a:solidFill>
                          <a:effectLst/>
                          <a:latin typeface="Jameel Noori Nastaleeq" panose="02000503000000000004" pitchFamily="2" charset="-78"/>
                          <a:ea typeface="+mn-ea"/>
                          <a:cs typeface="Jameel Noori Nastaleeq" panose="02000503000000000004" pitchFamily="2" charset="-78"/>
                        </a:rPr>
                        <a:t>سینہ</a:t>
                      </a:r>
                      <a:endParaRPr lang="en-US" sz="36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3600" kern="1200" dirty="0" smtClean="0">
                          <a:solidFill>
                            <a:schemeClr val="dk1"/>
                          </a:solidFill>
                          <a:effectLst/>
                          <a:latin typeface="Jameel Noori Nastaleeq" panose="02000503000000000004" pitchFamily="2" charset="-78"/>
                          <a:ea typeface="+mn-ea"/>
                          <a:cs typeface="Jameel Noori Nastaleeq" panose="02000503000000000004" pitchFamily="2" charset="-78"/>
                        </a:rPr>
                        <a:t>سنگ</a:t>
                      </a:r>
                      <a:endParaRPr lang="en-US" sz="36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3600" kern="1200" dirty="0" smtClean="0">
                          <a:solidFill>
                            <a:schemeClr val="dk1"/>
                          </a:solidFill>
                          <a:effectLst/>
                          <a:latin typeface="Jameel Noori Nastaleeq" panose="02000503000000000004" pitchFamily="2" charset="-78"/>
                          <a:ea typeface="+mn-ea"/>
                          <a:cs typeface="Jameel Noori Nastaleeq" panose="02000503000000000004" pitchFamily="2" charset="-78"/>
                        </a:rPr>
                        <a:t>زمیں</a:t>
                      </a:r>
                      <a:endParaRPr lang="en-US" sz="36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3600" kern="1200" dirty="0" smtClean="0">
                          <a:solidFill>
                            <a:schemeClr val="dk1"/>
                          </a:solidFill>
                          <a:effectLst/>
                          <a:latin typeface="Jameel Noori Nastaleeq" panose="02000503000000000004" pitchFamily="2" charset="-78"/>
                          <a:ea typeface="+mn-ea"/>
                          <a:cs typeface="Jameel Noori Nastaleeq" panose="02000503000000000004" pitchFamily="2" charset="-78"/>
                        </a:rPr>
                        <a:t>فلک</a:t>
                      </a:r>
                      <a:endParaRPr lang="en-US" sz="36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3600" kern="1200" dirty="0" smtClean="0">
                          <a:solidFill>
                            <a:schemeClr val="dk1"/>
                          </a:solidFill>
                          <a:effectLst/>
                          <a:latin typeface="Jameel Noori Nastaleeq" panose="02000503000000000004" pitchFamily="2" charset="-78"/>
                          <a:ea typeface="+mn-ea"/>
                          <a:cs typeface="Jameel Noori Nastaleeq" panose="02000503000000000004" pitchFamily="2" charset="-78"/>
                        </a:rPr>
                        <a:t>سبزه و</a:t>
                      </a:r>
                      <a:endParaRPr lang="en-US" sz="36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3600" kern="1200" dirty="0" smtClean="0">
                          <a:solidFill>
                            <a:schemeClr val="dk1"/>
                          </a:solidFill>
                          <a:effectLst/>
                          <a:latin typeface="Jameel Noori Nastaleeq" panose="02000503000000000004" pitchFamily="2" charset="-78"/>
                          <a:ea typeface="+mn-ea"/>
                          <a:cs typeface="Jameel Noori Nastaleeq" panose="02000503000000000004" pitchFamily="2" charset="-78"/>
                        </a:rPr>
                        <a:t>آدمیت</a:t>
                      </a:r>
                      <a:endParaRPr lang="en-US" sz="36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3600" kern="1200" dirty="0" smtClean="0">
                          <a:solidFill>
                            <a:schemeClr val="dk1"/>
                          </a:solidFill>
                          <a:effectLst/>
                          <a:latin typeface="Jameel Noori Nastaleeq" panose="02000503000000000004" pitchFamily="2" charset="-78"/>
                          <a:ea typeface="+mn-ea"/>
                          <a:cs typeface="Jameel Noori Nastaleeq" panose="02000503000000000004" pitchFamily="2" charset="-78"/>
                        </a:rPr>
                        <a:t>چاند</a:t>
                      </a:r>
                      <a:endParaRPr lang="en-US" sz="36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3600" kern="1200" dirty="0" smtClean="0">
                          <a:solidFill>
                            <a:schemeClr val="dk1"/>
                          </a:solidFill>
                          <a:effectLst/>
                          <a:latin typeface="Jameel Noori Nastaleeq" panose="02000503000000000004" pitchFamily="2" charset="-78"/>
                          <a:ea typeface="+mn-ea"/>
                          <a:cs typeface="Jameel Noori Nastaleeq" panose="02000503000000000004" pitchFamily="2" charset="-78"/>
                        </a:rPr>
                        <a:t>سجده</a:t>
                      </a:r>
                      <a:endParaRPr lang="en-US" sz="36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3600" kern="1200" dirty="0" smtClean="0">
                          <a:solidFill>
                            <a:schemeClr val="dk1"/>
                          </a:solidFill>
                          <a:effectLst/>
                          <a:latin typeface="Jameel Noori Nastaleeq" panose="02000503000000000004" pitchFamily="2" charset="-78"/>
                          <a:ea typeface="+mn-ea"/>
                          <a:cs typeface="Jameel Noori Nastaleeq" panose="02000503000000000004" pitchFamily="2" charset="-78"/>
                        </a:rPr>
                        <a:t>منصب</a:t>
                      </a:r>
                      <a:endParaRPr lang="en-US" sz="36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3600" kern="1200" dirty="0" smtClean="0">
                          <a:solidFill>
                            <a:schemeClr val="dk1"/>
                          </a:solidFill>
                          <a:effectLst/>
                          <a:latin typeface="Jameel Noori Nastaleeq" panose="02000503000000000004" pitchFamily="2" charset="-78"/>
                          <a:ea typeface="+mn-ea"/>
                          <a:cs typeface="Jameel Noori Nastaleeq" panose="02000503000000000004" pitchFamily="2" charset="-78"/>
                        </a:rPr>
                        <a:t>سورج</a:t>
                      </a:r>
                      <a:endParaRPr lang="en-US" sz="36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3600" kern="1200" dirty="0" smtClean="0">
                          <a:solidFill>
                            <a:schemeClr val="dk1"/>
                          </a:solidFill>
                          <a:effectLst/>
                          <a:latin typeface="Jameel Noori Nastaleeq" panose="02000503000000000004" pitchFamily="2" charset="-78"/>
                          <a:ea typeface="+mn-ea"/>
                          <a:cs typeface="Jameel Noori Nastaleeq" panose="02000503000000000004" pitchFamily="2" charset="-78"/>
                        </a:rPr>
                        <a:t>شوق</a:t>
                      </a:r>
                      <a:endParaRPr lang="en-US" sz="36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r>
            </a:tbl>
          </a:graphicData>
        </a:graphic>
      </p:graphicFrame>
      <p:sp>
        <p:nvSpPr>
          <p:cNvPr id="3" name="Rectangle 2"/>
          <p:cNvSpPr/>
          <p:nvPr/>
        </p:nvSpPr>
        <p:spPr>
          <a:xfrm>
            <a:off x="231354" y="241450"/>
            <a:ext cx="11534660" cy="646331"/>
          </a:xfrm>
          <a:prstGeom prst="rect">
            <a:avLst/>
          </a:prstGeom>
        </p:spPr>
        <p:txBody>
          <a:bodyPr wrap="square">
            <a:spAutoFit/>
          </a:bodyPr>
          <a:lstStyle/>
          <a:p>
            <a:pPr algn="r"/>
            <a:r>
              <a:rPr lang="ur-PK" sz="3600" dirty="0" smtClean="0">
                <a:latin typeface="Jameel Noori Nastaleeq" panose="02000503000000000004" pitchFamily="2" charset="-78"/>
                <a:cs typeface="Jameel Noori Nastaleeq" panose="02000503000000000004" pitchFamily="2" charset="-78"/>
              </a:rPr>
              <a:t>حمد </a:t>
            </a:r>
            <a:r>
              <a:rPr lang="ur-PK" sz="3600" dirty="0">
                <a:latin typeface="Jameel Noori Nastaleeq" panose="02000503000000000004" pitchFamily="2" charset="-78"/>
                <a:cs typeface="Jameel Noori Nastaleeq" panose="02000503000000000004" pitchFamily="2" charset="-78"/>
              </a:rPr>
              <a:t>“ کے متن کے مطابق کالم     (الف) میں دیے گئے الفاظ کو کالم (ب) کے متعلقہ الفاظ سے ملائیں۔</a:t>
            </a:r>
            <a:r>
              <a:rPr lang="en-US" sz="3600" dirty="0" smtClean="0">
                <a:latin typeface="Jameel Noori Nastaleeq" panose="02000503000000000004" pitchFamily="2" charset="-78"/>
                <a:cs typeface="Jameel Noori Nastaleeq" panose="02000503000000000004" pitchFamily="2" charset="-78"/>
              </a:rPr>
              <a:t>          </a:t>
            </a:r>
            <a:endParaRPr lang="en-US" sz="3600" dirty="0">
              <a:latin typeface="Jameel Noori Nastaleeq" panose="02000503000000000004" pitchFamily="2" charset="-78"/>
              <a:cs typeface="Jameel Noori Nastaleeq" panose="02000503000000000004" pitchFamily="2" charset="-78"/>
            </a:endParaRPr>
          </a:p>
        </p:txBody>
      </p:sp>
      <p:cxnSp>
        <p:nvCxnSpPr>
          <p:cNvPr id="9" name="Straight Connector 8"/>
          <p:cNvCxnSpPr/>
          <p:nvPr/>
        </p:nvCxnSpPr>
        <p:spPr>
          <a:xfrm flipH="1">
            <a:off x="5299113" y="2467779"/>
            <a:ext cx="1972020" cy="627961"/>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H="1">
            <a:off x="5299113" y="3204073"/>
            <a:ext cx="1972020" cy="627961"/>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H="1" flipV="1">
            <a:off x="5299113" y="2467779"/>
            <a:ext cx="1972020" cy="1050274"/>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H="1">
            <a:off x="5398265" y="4361757"/>
            <a:ext cx="1872868" cy="1267862"/>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H="1" flipV="1">
            <a:off x="5398265" y="4361757"/>
            <a:ext cx="2212554" cy="736294"/>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H="1" flipV="1">
            <a:off x="5058579" y="5049855"/>
            <a:ext cx="2431973" cy="427355"/>
          </a:xfrm>
          <a:prstGeom prst="line">
            <a:avLst/>
          </a:prstGeom>
          <a:ln w="571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19037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9"/>
                                        </p:tgtEl>
                                        <p:attrNameLst>
                                          <p:attrName>style.visibility</p:attrName>
                                        </p:attrNameLst>
                                      </p:cBhvr>
                                      <p:to>
                                        <p:strVal val="visible"/>
                                      </p:to>
                                    </p:set>
                                    <p:animEffect transition="in" filter="fade">
                                      <p:cBhvr>
                                        <p:cTn id="14" dur="1000"/>
                                        <p:tgtEl>
                                          <p:spTgt spid="19"/>
                                        </p:tgtEl>
                                      </p:cBhvr>
                                    </p:animEffect>
                                    <p:anim calcmode="lin" valueType="num">
                                      <p:cBhvr>
                                        <p:cTn id="15" dur="1000" fill="hold"/>
                                        <p:tgtEl>
                                          <p:spTgt spid="19"/>
                                        </p:tgtEl>
                                        <p:attrNameLst>
                                          <p:attrName>ppt_x</p:attrName>
                                        </p:attrNameLst>
                                      </p:cBhvr>
                                      <p:tavLst>
                                        <p:tav tm="0">
                                          <p:val>
                                            <p:strVal val="#ppt_x"/>
                                          </p:val>
                                        </p:tav>
                                        <p:tav tm="100000">
                                          <p:val>
                                            <p:strVal val="#ppt_x"/>
                                          </p:val>
                                        </p:tav>
                                      </p:tavLst>
                                    </p:anim>
                                    <p:anim calcmode="lin" valueType="num">
                                      <p:cBhvr>
                                        <p:cTn id="16"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1000"/>
                                        <p:tgtEl>
                                          <p:spTgt spid="20"/>
                                        </p:tgtEl>
                                      </p:cBhvr>
                                    </p:animEffect>
                                    <p:anim calcmode="lin" valueType="num">
                                      <p:cBhvr>
                                        <p:cTn id="22" dur="1000" fill="hold"/>
                                        <p:tgtEl>
                                          <p:spTgt spid="20"/>
                                        </p:tgtEl>
                                        <p:attrNameLst>
                                          <p:attrName>ppt_x</p:attrName>
                                        </p:attrNameLst>
                                      </p:cBhvr>
                                      <p:tavLst>
                                        <p:tav tm="0">
                                          <p:val>
                                            <p:strVal val="#ppt_x"/>
                                          </p:val>
                                        </p:tav>
                                        <p:tav tm="100000">
                                          <p:val>
                                            <p:strVal val="#ppt_x"/>
                                          </p:val>
                                        </p:tav>
                                      </p:tavLst>
                                    </p:anim>
                                    <p:anim calcmode="lin" valueType="num">
                                      <p:cBhvr>
                                        <p:cTn id="23"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fade">
                                      <p:cBhvr>
                                        <p:cTn id="28" dur="1000"/>
                                        <p:tgtEl>
                                          <p:spTgt spid="22"/>
                                        </p:tgtEl>
                                      </p:cBhvr>
                                    </p:animEffect>
                                    <p:anim calcmode="lin" valueType="num">
                                      <p:cBhvr>
                                        <p:cTn id="29" dur="1000" fill="hold"/>
                                        <p:tgtEl>
                                          <p:spTgt spid="22"/>
                                        </p:tgtEl>
                                        <p:attrNameLst>
                                          <p:attrName>ppt_x</p:attrName>
                                        </p:attrNameLst>
                                      </p:cBhvr>
                                      <p:tavLst>
                                        <p:tav tm="0">
                                          <p:val>
                                            <p:strVal val="#ppt_x"/>
                                          </p:val>
                                        </p:tav>
                                        <p:tav tm="100000">
                                          <p:val>
                                            <p:strVal val="#ppt_x"/>
                                          </p:val>
                                        </p:tav>
                                      </p:tavLst>
                                    </p:anim>
                                    <p:anim calcmode="lin" valueType="num">
                                      <p:cBhvr>
                                        <p:cTn id="30"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fade">
                                      <p:cBhvr>
                                        <p:cTn id="35" dur="1000"/>
                                        <p:tgtEl>
                                          <p:spTgt spid="24"/>
                                        </p:tgtEl>
                                      </p:cBhvr>
                                    </p:animEffect>
                                    <p:anim calcmode="lin" valueType="num">
                                      <p:cBhvr>
                                        <p:cTn id="36" dur="1000" fill="hold"/>
                                        <p:tgtEl>
                                          <p:spTgt spid="24"/>
                                        </p:tgtEl>
                                        <p:attrNameLst>
                                          <p:attrName>ppt_x</p:attrName>
                                        </p:attrNameLst>
                                      </p:cBhvr>
                                      <p:tavLst>
                                        <p:tav tm="0">
                                          <p:val>
                                            <p:strVal val="#ppt_x"/>
                                          </p:val>
                                        </p:tav>
                                        <p:tav tm="100000">
                                          <p:val>
                                            <p:strVal val="#ppt_x"/>
                                          </p:val>
                                        </p:tav>
                                      </p:tavLst>
                                    </p:anim>
                                    <p:anim calcmode="lin" valueType="num">
                                      <p:cBhvr>
                                        <p:cTn id="37"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fade">
                                      <p:cBhvr>
                                        <p:cTn id="42" dur="1000"/>
                                        <p:tgtEl>
                                          <p:spTgt spid="26"/>
                                        </p:tgtEl>
                                      </p:cBhvr>
                                    </p:animEffect>
                                    <p:anim calcmode="lin" valueType="num">
                                      <p:cBhvr>
                                        <p:cTn id="43" dur="1000" fill="hold"/>
                                        <p:tgtEl>
                                          <p:spTgt spid="26"/>
                                        </p:tgtEl>
                                        <p:attrNameLst>
                                          <p:attrName>ppt_x</p:attrName>
                                        </p:attrNameLst>
                                      </p:cBhvr>
                                      <p:tavLst>
                                        <p:tav tm="0">
                                          <p:val>
                                            <p:strVal val="#ppt_x"/>
                                          </p:val>
                                        </p:tav>
                                        <p:tav tm="100000">
                                          <p:val>
                                            <p:strVal val="#ppt_x"/>
                                          </p:val>
                                        </p:tav>
                                      </p:tavLst>
                                    </p:anim>
                                    <p:anim calcmode="lin" valueType="num">
                                      <p:cBhvr>
                                        <p:cTn id="44"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450466354"/>
              </p:ext>
            </p:extLst>
          </p:nvPr>
        </p:nvGraphicFramePr>
        <p:xfrm>
          <a:off x="242371" y="-5"/>
          <a:ext cx="11854149" cy="6687243"/>
        </p:xfrm>
        <a:graphic>
          <a:graphicData uri="http://schemas.openxmlformats.org/drawingml/2006/table">
            <a:tbl>
              <a:tblPr firstRow="1" bandRow="1">
                <a:tableStyleId>{5C22544A-7EE6-4342-B048-85BDC9FD1C3A}</a:tableStyleId>
              </a:tblPr>
              <a:tblGrid>
                <a:gridCol w="3951383"/>
                <a:gridCol w="3951383"/>
                <a:gridCol w="3951383"/>
              </a:tblGrid>
              <a:tr h="74302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36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درست تلفظ (اردو میں )</a:t>
                      </a:r>
                      <a:endParaRPr lang="en-US" sz="3600" b="1" kern="1200" dirty="0" smtClean="0">
                        <a:solidFill>
                          <a:schemeClr val="lt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36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اعراب کے ساتھ</a:t>
                      </a:r>
                      <a:endParaRPr lang="en-US" sz="3600" b="1" kern="1200" dirty="0" smtClean="0">
                        <a:solidFill>
                          <a:schemeClr val="lt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36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الفاظ</a:t>
                      </a:r>
                      <a:endParaRPr lang="en-US" sz="3600" b="1" kern="1200" dirty="0" smtClean="0">
                        <a:solidFill>
                          <a:schemeClr val="lt1"/>
                        </a:solidFill>
                        <a:effectLst/>
                        <a:latin typeface="Jameel Noori Nastaleeq" panose="02000503000000000004" pitchFamily="2" charset="-78"/>
                        <a:ea typeface="+mn-ea"/>
                        <a:cs typeface="Jameel Noori Nastaleeq" panose="02000503000000000004" pitchFamily="2" charset="-78"/>
                      </a:endParaRPr>
                    </a:p>
                  </a:txBody>
                  <a:tcPr/>
                </a:tc>
              </a:tr>
              <a:tr h="74302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3600" kern="1200" dirty="0" smtClean="0">
                          <a:solidFill>
                            <a:schemeClr val="dk1"/>
                          </a:solidFill>
                          <a:effectLst/>
                          <a:latin typeface="Jameel Noori Nastaleeq" panose="02000503000000000004" pitchFamily="2" charset="-78"/>
                          <a:ea typeface="+mn-ea"/>
                          <a:cs typeface="Jameel Noori Nastaleeq" panose="02000503000000000004" pitchFamily="2" charset="-78"/>
                        </a:rPr>
                        <a:t>فَ لکَ</a:t>
                      </a:r>
                      <a:endParaRPr lang="en-US" sz="36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3600" kern="1200" dirty="0" smtClean="0">
                          <a:solidFill>
                            <a:schemeClr val="dk1"/>
                          </a:solidFill>
                          <a:effectLst/>
                          <a:latin typeface="Jameel Noori Nastaleeq" panose="02000503000000000004" pitchFamily="2" charset="-78"/>
                          <a:ea typeface="+mn-ea"/>
                          <a:cs typeface="Jameel Noori Nastaleeq" panose="02000503000000000004" pitchFamily="2" charset="-78"/>
                        </a:rPr>
                        <a:t>فُلَك</a:t>
                      </a:r>
                      <a:endParaRPr lang="en-US" sz="36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3600" kern="1200" dirty="0" smtClean="0">
                          <a:solidFill>
                            <a:schemeClr val="dk1"/>
                          </a:solidFill>
                          <a:effectLst/>
                          <a:latin typeface="Jameel Noori Nastaleeq" panose="02000503000000000004" pitchFamily="2" charset="-78"/>
                          <a:ea typeface="+mn-ea"/>
                          <a:cs typeface="Jameel Noori Nastaleeq" panose="02000503000000000004" pitchFamily="2" charset="-78"/>
                        </a:rPr>
                        <a:t>فلک</a:t>
                      </a:r>
                      <a:endParaRPr lang="en-US" sz="36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r>
              <a:tr h="74302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3600" kern="1200" dirty="0" smtClean="0">
                          <a:solidFill>
                            <a:schemeClr val="dk1"/>
                          </a:solidFill>
                          <a:effectLst/>
                          <a:latin typeface="Jameel Noori Nastaleeq" panose="02000503000000000004" pitchFamily="2" charset="-78"/>
                          <a:ea typeface="+mn-ea"/>
                          <a:cs typeface="Jameel Noori Nastaleeq" panose="02000503000000000004" pitchFamily="2" charset="-78"/>
                        </a:rPr>
                        <a:t>سَ حَر</a:t>
                      </a:r>
                      <a:endParaRPr lang="en-US" sz="36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3600" kern="1200" dirty="0" smtClean="0">
                          <a:solidFill>
                            <a:schemeClr val="dk1"/>
                          </a:solidFill>
                          <a:effectLst/>
                          <a:latin typeface="Jameel Noori Nastaleeq" panose="02000503000000000004" pitchFamily="2" charset="-78"/>
                          <a:ea typeface="+mn-ea"/>
                          <a:cs typeface="Jameel Noori Nastaleeq" panose="02000503000000000004" pitchFamily="2" charset="-78"/>
                        </a:rPr>
                        <a:t>سَحَر</a:t>
                      </a:r>
                      <a:endParaRPr lang="en-US" sz="36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3600" kern="1200" dirty="0" smtClean="0">
                          <a:solidFill>
                            <a:schemeClr val="dk1"/>
                          </a:solidFill>
                          <a:effectLst/>
                          <a:latin typeface="Jameel Noori Nastaleeq" panose="02000503000000000004" pitchFamily="2" charset="-78"/>
                          <a:ea typeface="+mn-ea"/>
                          <a:cs typeface="Jameel Noori Nastaleeq" panose="02000503000000000004" pitchFamily="2" charset="-78"/>
                        </a:rPr>
                        <a:t>سحر</a:t>
                      </a:r>
                      <a:endParaRPr lang="en-US" sz="36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r>
              <a:tr h="74302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3600" kern="1200" dirty="0" smtClean="0">
                          <a:solidFill>
                            <a:schemeClr val="dk1"/>
                          </a:solidFill>
                          <a:effectLst/>
                          <a:latin typeface="Jameel Noori Nastaleeq" panose="02000503000000000004" pitchFamily="2" charset="-78"/>
                          <a:ea typeface="+mn-ea"/>
                          <a:cs typeface="Jameel Noori Nastaleeq" panose="02000503000000000004" pitchFamily="2" charset="-78"/>
                        </a:rPr>
                        <a:t>جُست جُو</a:t>
                      </a:r>
                      <a:endParaRPr lang="en-US" sz="36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3600" kern="1200" dirty="0" smtClean="0">
                          <a:solidFill>
                            <a:schemeClr val="dk1"/>
                          </a:solidFill>
                          <a:effectLst/>
                          <a:latin typeface="Jameel Noori Nastaleeq" panose="02000503000000000004" pitchFamily="2" charset="-78"/>
                          <a:ea typeface="+mn-ea"/>
                          <a:cs typeface="Jameel Noori Nastaleeq" panose="02000503000000000004" pitchFamily="2" charset="-78"/>
                        </a:rPr>
                        <a:t>جُسْتُجو</a:t>
                      </a:r>
                      <a:endParaRPr lang="en-US" sz="36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3600" kern="1200" dirty="0" smtClean="0">
                          <a:solidFill>
                            <a:schemeClr val="dk1"/>
                          </a:solidFill>
                          <a:effectLst/>
                          <a:latin typeface="Jameel Noori Nastaleeq" panose="02000503000000000004" pitchFamily="2" charset="-78"/>
                          <a:ea typeface="+mn-ea"/>
                          <a:cs typeface="Jameel Noori Nastaleeq" panose="02000503000000000004" pitchFamily="2" charset="-78"/>
                        </a:rPr>
                        <a:t>جستجو</a:t>
                      </a:r>
                      <a:endParaRPr lang="en-US" sz="36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r>
              <a:tr h="74302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3600" kern="1200" dirty="0" smtClean="0">
                          <a:solidFill>
                            <a:schemeClr val="dk1"/>
                          </a:solidFill>
                          <a:effectLst/>
                          <a:latin typeface="Jameel Noori Nastaleeq" panose="02000503000000000004" pitchFamily="2" charset="-78"/>
                          <a:ea typeface="+mn-ea"/>
                          <a:cs typeface="Jameel Noori Nastaleeq" panose="02000503000000000004" pitchFamily="2" charset="-78"/>
                        </a:rPr>
                        <a:t>خِ - لا - فَت</a:t>
                      </a:r>
                      <a:endParaRPr lang="en-US" sz="36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3600" kern="1200" dirty="0" smtClean="0">
                          <a:solidFill>
                            <a:schemeClr val="dk1"/>
                          </a:solidFill>
                          <a:effectLst/>
                          <a:latin typeface="Jameel Noori Nastaleeq" panose="02000503000000000004" pitchFamily="2" charset="-78"/>
                          <a:ea typeface="+mn-ea"/>
                          <a:cs typeface="Jameel Noori Nastaleeq" panose="02000503000000000004" pitchFamily="2" charset="-78"/>
                        </a:rPr>
                        <a:t>خِلاَ فَت</a:t>
                      </a:r>
                      <a:endParaRPr lang="en-US" sz="36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3600" kern="1200" dirty="0" smtClean="0">
                          <a:solidFill>
                            <a:schemeClr val="dk1"/>
                          </a:solidFill>
                          <a:effectLst/>
                          <a:latin typeface="Jameel Noori Nastaleeq" panose="02000503000000000004" pitchFamily="2" charset="-78"/>
                          <a:ea typeface="+mn-ea"/>
                          <a:cs typeface="Jameel Noori Nastaleeq" panose="02000503000000000004" pitchFamily="2" charset="-78"/>
                        </a:rPr>
                        <a:t>خلافت</a:t>
                      </a:r>
                      <a:endParaRPr lang="en-US" sz="36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r>
              <a:tr h="743027">
                <a:tc>
                  <a:txBody>
                    <a:bodyPr/>
                    <a:lstStyle/>
                    <a:p>
                      <a:pPr algn="ctr"/>
                      <a:r>
                        <a:rPr lang="ar-SA" sz="3600" kern="1200" dirty="0" smtClean="0">
                          <a:solidFill>
                            <a:schemeClr val="dk1"/>
                          </a:solidFill>
                          <a:effectLst/>
                          <a:latin typeface="Jameel Noori Nastaleeq" panose="02000503000000000004" pitchFamily="2" charset="-78"/>
                          <a:ea typeface="+mn-ea"/>
                          <a:cs typeface="Jameel Noori Nastaleeq" panose="02000503000000000004" pitchFamily="2" charset="-78"/>
                        </a:rPr>
                        <a:t>آ دَمی یَت</a:t>
                      </a:r>
                      <a:endParaRPr lang="en-US" sz="3600" kern="1200" dirty="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3600" kern="1200" dirty="0" smtClean="0">
                          <a:solidFill>
                            <a:schemeClr val="dk1"/>
                          </a:solidFill>
                          <a:effectLst/>
                          <a:latin typeface="Jameel Noori Nastaleeq" panose="02000503000000000004" pitchFamily="2" charset="-78"/>
                          <a:ea typeface="+mn-ea"/>
                          <a:cs typeface="Jameel Noori Nastaleeq" panose="02000503000000000004" pitchFamily="2" charset="-78"/>
                        </a:rPr>
                        <a:t>آدَمِیَّت</a:t>
                      </a:r>
                      <a:endParaRPr lang="en-US" sz="36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3600" kern="1200" dirty="0" smtClean="0">
                          <a:solidFill>
                            <a:schemeClr val="dk1"/>
                          </a:solidFill>
                          <a:effectLst/>
                          <a:latin typeface="Jameel Noori Nastaleeq" panose="02000503000000000004" pitchFamily="2" charset="-78"/>
                          <a:ea typeface="+mn-ea"/>
                          <a:cs typeface="Jameel Noori Nastaleeq" panose="02000503000000000004" pitchFamily="2" charset="-78"/>
                        </a:rPr>
                        <a:t>آدمیت</a:t>
                      </a:r>
                      <a:endParaRPr lang="en-US" sz="36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r>
              <a:tr h="74302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3600" kern="1200" dirty="0" smtClean="0">
                          <a:solidFill>
                            <a:schemeClr val="dk1"/>
                          </a:solidFill>
                          <a:effectLst/>
                          <a:latin typeface="Jameel Noori Nastaleeq" panose="02000503000000000004" pitchFamily="2" charset="-78"/>
                          <a:ea typeface="+mn-ea"/>
                          <a:cs typeface="Jameel Noori Nastaleeq" panose="02000503000000000004" pitchFamily="2" charset="-78"/>
                        </a:rPr>
                        <a:t>مَن - صَب</a:t>
                      </a:r>
                      <a:endParaRPr lang="en-US" sz="36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3600" kern="1200" dirty="0" smtClean="0">
                          <a:solidFill>
                            <a:schemeClr val="dk1"/>
                          </a:solidFill>
                          <a:effectLst/>
                          <a:latin typeface="Jameel Noori Nastaleeq" panose="02000503000000000004" pitchFamily="2" charset="-78"/>
                          <a:ea typeface="+mn-ea"/>
                          <a:cs typeface="Jameel Noori Nastaleeq" panose="02000503000000000004" pitchFamily="2" charset="-78"/>
                        </a:rPr>
                        <a:t>مَنْصَبُ</a:t>
                      </a:r>
                      <a:endParaRPr lang="en-US" sz="36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3600" kern="1200" dirty="0" smtClean="0">
                          <a:solidFill>
                            <a:schemeClr val="dk1"/>
                          </a:solidFill>
                          <a:effectLst/>
                          <a:latin typeface="Jameel Noori Nastaleeq" panose="02000503000000000004" pitchFamily="2" charset="-78"/>
                          <a:ea typeface="+mn-ea"/>
                          <a:cs typeface="Jameel Noori Nastaleeq" panose="02000503000000000004" pitchFamily="2" charset="-78"/>
                        </a:rPr>
                        <a:t>منصب</a:t>
                      </a:r>
                      <a:endParaRPr lang="en-US" sz="36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r>
              <a:tr h="74302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3600" kern="1200" dirty="0" smtClean="0">
                          <a:solidFill>
                            <a:schemeClr val="dk1"/>
                          </a:solidFill>
                          <a:effectLst/>
                          <a:latin typeface="Jameel Noori Nastaleeq" panose="02000503000000000004" pitchFamily="2" charset="-78"/>
                          <a:ea typeface="+mn-ea"/>
                          <a:cs typeface="Jameel Noori Nastaleeq" panose="02000503000000000004" pitchFamily="2" charset="-78"/>
                        </a:rPr>
                        <a:t>شوقے ۔ سج ۔ دَہ</a:t>
                      </a:r>
                      <a:endParaRPr lang="en-US" sz="36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3600" kern="1200" dirty="0" smtClean="0">
                          <a:solidFill>
                            <a:schemeClr val="dk1"/>
                          </a:solidFill>
                          <a:effectLst/>
                          <a:latin typeface="Jameel Noori Nastaleeq" panose="02000503000000000004" pitchFamily="2" charset="-78"/>
                          <a:ea typeface="+mn-ea"/>
                          <a:cs typeface="Jameel Noori Nastaleeq" panose="02000503000000000004" pitchFamily="2" charset="-78"/>
                        </a:rPr>
                        <a:t>شوقِ سَجدَه</a:t>
                      </a:r>
                      <a:endParaRPr lang="en-US" sz="36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3600" kern="1200" dirty="0" smtClean="0">
                          <a:solidFill>
                            <a:schemeClr val="dk1"/>
                          </a:solidFill>
                          <a:effectLst/>
                          <a:latin typeface="Jameel Noori Nastaleeq" panose="02000503000000000004" pitchFamily="2" charset="-78"/>
                          <a:ea typeface="+mn-ea"/>
                          <a:cs typeface="Jameel Noori Nastaleeq" panose="02000503000000000004" pitchFamily="2" charset="-78"/>
                        </a:rPr>
                        <a:t>شوق سجده</a:t>
                      </a:r>
                      <a:endParaRPr lang="en-US" sz="36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r>
              <a:tr h="74302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3600" kern="1200" dirty="0" smtClean="0">
                          <a:solidFill>
                            <a:schemeClr val="dk1"/>
                          </a:solidFill>
                          <a:effectLst/>
                          <a:latin typeface="Jameel Noori Nastaleeq" panose="02000503000000000004" pitchFamily="2" charset="-78"/>
                          <a:ea typeface="+mn-ea"/>
                          <a:cs typeface="Jameel Noori Nastaleeq" panose="02000503000000000004" pitchFamily="2" charset="-78"/>
                        </a:rPr>
                        <a:t>سَب۔ زَه ۔  وَ ۔  گُل</a:t>
                      </a:r>
                      <a:endParaRPr lang="en-US" sz="36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3600" kern="1200" dirty="0" smtClean="0">
                          <a:solidFill>
                            <a:schemeClr val="dk1"/>
                          </a:solidFill>
                          <a:effectLst/>
                          <a:latin typeface="Jameel Noori Nastaleeq" panose="02000503000000000004" pitchFamily="2" charset="-78"/>
                          <a:ea typeface="+mn-ea"/>
                          <a:cs typeface="Jameel Noori Nastaleeq" panose="02000503000000000004" pitchFamily="2" charset="-78"/>
                        </a:rPr>
                        <a:t>سَبزَه وَ گُل</a:t>
                      </a:r>
                      <a:endParaRPr lang="en-US" sz="36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3600" kern="1200" dirty="0" smtClean="0">
                          <a:solidFill>
                            <a:schemeClr val="dk1"/>
                          </a:solidFill>
                          <a:effectLst/>
                          <a:latin typeface="Jameel Noori Nastaleeq" panose="02000503000000000004" pitchFamily="2" charset="-78"/>
                          <a:ea typeface="+mn-ea"/>
                          <a:cs typeface="Jameel Noori Nastaleeq" panose="02000503000000000004" pitchFamily="2" charset="-78"/>
                        </a:rPr>
                        <a:t>سبزه دگل</a:t>
                      </a:r>
                      <a:endParaRPr lang="en-US" sz="36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r>
            </a:tbl>
          </a:graphicData>
        </a:graphic>
      </p:graphicFrame>
    </p:spTree>
    <p:extLst>
      <p:ext uri="{BB962C8B-B14F-4D97-AF65-F5344CB8AC3E}">
        <p14:creationId xmlns:p14="http://schemas.microsoft.com/office/powerpoint/2010/main" val="311294229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05070" y="607511"/>
            <a:ext cx="7921127" cy="5039841"/>
          </a:xfrm>
          <a:prstGeom prst="rect">
            <a:avLst/>
          </a:prstGeom>
        </p:spPr>
        <p:txBody>
          <a:bodyPr wrap="square">
            <a:spAutoFit/>
          </a:bodyPr>
          <a:lstStyle/>
          <a:p>
            <a:pPr algn="ctr">
              <a:lnSpc>
                <a:spcPct val="107000"/>
              </a:lnSpc>
              <a:spcAft>
                <a:spcPts val="800"/>
              </a:spcAft>
            </a:pPr>
            <a:r>
              <a:rPr lang="ar-SA" sz="3600" b="1"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حمد کا مرکزی خیال</a:t>
            </a:r>
            <a:endParaRPr lang="en-US" sz="3600" b="1"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en-US" sz="36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600" dirty="0">
                <a:latin typeface="Jameel Noori Nastaleeq" panose="02000503000000000004" pitchFamily="2" charset="-78"/>
                <a:ea typeface="Calibri" panose="020F0502020204030204" pitchFamily="34" charset="0"/>
                <a:cs typeface="Jameel Noori Nastaleeq" panose="02000503000000000004" pitchFamily="2" charset="-78"/>
              </a:rPr>
              <a:t>مظفر وارثی کی حمد کا مرکزی خیال اللہ تعالیٰ کی بے پناہ عظمت اور اس کی تخلیق کی بے مثال قدرت کو بیان کرنا ہے۔ شاعر نے اللہ تعالیٰ کی صفات کو اُجاگر کرتے ہوئے دُنیا کے ہر کونے ، ہر موجودات اور ہر نظام میں اس کی موجودگی کی جھلک دیکھی ہے ۔ اللہ تعالیٰ کی قدرت کا اظہار قدرتی مظاہر جیسے زمین ، آسمان ، سورج، چاند، ستارے، پھول اور پتھروں میں نظر آتا ہے، جو سب اللہ تعالیٰ کی تخلیق اور حکمت کا مظہر ہیں ۔</a:t>
            </a:r>
            <a:endParaRPr lang="en-US" sz="3600" dirty="0">
              <a:effectLst/>
              <a:latin typeface="Jameel Noori Nastaleeq" panose="02000503000000000004" pitchFamily="2" charset="-78"/>
              <a:ea typeface="Calibri" panose="020F0502020204030204" pitchFamily="34" charset="0"/>
              <a:cs typeface="Jameel Noori Nastaleeq" panose="02000503000000000004" pitchFamily="2" charset="-78"/>
            </a:endParaRPr>
          </a:p>
        </p:txBody>
      </p:sp>
    </p:spTree>
    <p:extLst>
      <p:ext uri="{BB962C8B-B14F-4D97-AF65-F5344CB8AC3E}">
        <p14:creationId xmlns:p14="http://schemas.microsoft.com/office/powerpoint/2010/main" val="355469316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14390" y="457093"/>
            <a:ext cx="7832993" cy="5632632"/>
          </a:xfrm>
          <a:prstGeom prst="rect">
            <a:avLst/>
          </a:prstGeom>
        </p:spPr>
        <p:txBody>
          <a:bodyPr wrap="square">
            <a:spAutoFit/>
          </a:bodyPr>
          <a:lstStyle/>
          <a:p>
            <a:pPr algn="ctr">
              <a:lnSpc>
                <a:spcPct val="107000"/>
              </a:lnSpc>
              <a:spcAft>
                <a:spcPts val="800"/>
              </a:spcAft>
            </a:pPr>
            <a:r>
              <a:rPr lang="ar-SA" sz="3600" b="1"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حمد کا خلاصہ</a:t>
            </a:r>
            <a:endParaRPr lang="en-US" sz="3600" b="1"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endParaRPr>
          </a:p>
          <a:p>
            <a:pPr algn="ctr">
              <a:lnSpc>
                <a:spcPct val="107000"/>
              </a:lnSpc>
              <a:spcAft>
                <a:spcPts val="800"/>
              </a:spcAft>
            </a:pPr>
            <a:r>
              <a:rPr lang="en-US" sz="36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ctr">
              <a:lnSpc>
                <a:spcPct val="107000"/>
              </a:lnSpc>
              <a:spcAft>
                <a:spcPts val="800"/>
              </a:spcAft>
            </a:pPr>
            <a:r>
              <a:rPr lang="ar-SA" sz="3600" dirty="0">
                <a:latin typeface="Jameel Noori Nastaleeq" panose="02000503000000000004" pitchFamily="2" charset="-78"/>
                <a:ea typeface="Calibri" panose="020F0502020204030204" pitchFamily="34" charset="0"/>
                <a:cs typeface="Jameel Noori Nastaleeq" panose="02000503000000000004" pitchFamily="2" charset="-78"/>
              </a:rPr>
              <a:t>اس نظم میں شاعر اللہ تعالٰی کی عظمت کا ذکر کرتے ہوئے دنیا اور کائنات کی تخلیق کے مختلف پہلوؤں کو بیان کرتے ہیں۔ شاعر کا کہنا ہے کہ اللہ تعالی کی تخلیقی قوت اور اس کی صفات ہر جگہ پھیلی ہوئی ہیں اور ہر موجود چیز میں اللہ تعالی کی ہدایت اور نشانیاں موجود ہیں۔ شاعر اللہ تعالیٰ سے اپنی عاجزی اور انکساری کا اظہار کرتے ہیں اور دعا کرتے ہیں کہ انھیں سجدہ کرنے کی توفیق ملے اور اللہ تعالٰی کی رہنمائی حاصل ہو۔ اس نظم میں اللہ تعالیٰ کی حمد و ثنا کا پیغام ہے کہ اللہ تعالیٰ ہی سب کا رہنما اور مالک ہے۔</a:t>
            </a:r>
            <a:endParaRPr lang="en-US" sz="3600" dirty="0">
              <a:effectLst/>
              <a:latin typeface="Jameel Noori Nastaleeq" panose="02000503000000000004" pitchFamily="2" charset="-78"/>
              <a:ea typeface="Calibri" panose="020F0502020204030204" pitchFamily="34" charset="0"/>
              <a:cs typeface="Jameel Noori Nastaleeq" panose="02000503000000000004" pitchFamily="2" charset="-78"/>
            </a:endParaRPr>
          </a:p>
        </p:txBody>
      </p:sp>
    </p:spTree>
    <p:extLst>
      <p:ext uri="{BB962C8B-B14F-4D97-AF65-F5344CB8AC3E}">
        <p14:creationId xmlns:p14="http://schemas.microsoft.com/office/powerpoint/2010/main" val="78703002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438390"/>
            <a:ext cx="11887200" cy="5555880"/>
          </a:xfrm>
          <a:prstGeom prst="rect">
            <a:avLst/>
          </a:prstGeom>
        </p:spPr>
        <p:txBody>
          <a:bodyPr wrap="square">
            <a:spAutoFit/>
          </a:bodyPr>
          <a:lstStyle/>
          <a:p>
            <a:pPr algn="r">
              <a:lnSpc>
                <a:spcPct val="107000"/>
              </a:lnSpc>
              <a:spcAft>
                <a:spcPts val="800"/>
              </a:spcAft>
            </a:pPr>
            <a:r>
              <a:rPr lang="ar-SA" sz="4000" b="1"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سکول لائبریری سے مظفر وارثی کی کلیات حاصل کر کے یا انٹرنیٹ کی مدد سے مظفر وارثی کی کوئی اور حمد لیں اور اس کا مطالعہ کر کے مرکزی خیال لکھیں۔</a:t>
            </a:r>
            <a:endParaRPr lang="en-US" sz="4000" b="1"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ur-PK" sz="4000" dirty="0" smtClean="0">
                <a:latin typeface="Jameel Noori Nastaleeq" panose="02000503000000000004" pitchFamily="2" charset="-78"/>
                <a:ea typeface="Calibri" panose="020F0502020204030204" pitchFamily="34" charset="0"/>
                <a:cs typeface="Jameel Noori Nastaleeq" panose="02000503000000000004" pitchFamily="2" charset="-78"/>
              </a:rPr>
              <a:t>جواب:</a:t>
            </a:r>
            <a:r>
              <a:rPr lang="en-US" sz="40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4000" dirty="0">
                <a:latin typeface="Jameel Noori Nastaleeq" panose="02000503000000000004" pitchFamily="2" charset="-78"/>
                <a:ea typeface="Calibri" panose="020F0502020204030204" pitchFamily="34" charset="0"/>
                <a:cs typeface="Jameel Noori Nastaleeq" panose="02000503000000000004" pitchFamily="2" charset="-78"/>
              </a:rPr>
              <a:t>مظفر وارثی کی حمد کوئی تو ہے جو نظام ہستی چلا رہا ہے ، وہی اللہ تعالیٰ ہے“ میں شاعر خدا کی عظمت اور اس کی بے مثال قدرت کو بیان کرتے ہیں۔ اس حمد میں شاعر اللہ تعالیٰ کی صفات کو بیان کرتے ہوئے اس بات پر زور دیتے ہیں کہ وہ ہی ہر چیز کی تخلیق اور نظام کو سنبھال رہا ہے ۔ اس میں اللّٰہ تعالیٰ کی موجودگی کا اعتراف اور اس کی رہنمائی کا شکریہ ادا کیا گیا ہے ۔ شاعر کا پیغام یہ ہے  کہ انسان اپنےرب کی حقیق کا شعور حاصل کرنا چاہیے اور اپنی زندگی میں اس کی رہنمائی کی طلب کرنی چاہیے۔</a:t>
            </a:r>
            <a:endParaRPr lang="en-US" sz="4000" dirty="0">
              <a:effectLst/>
              <a:latin typeface="Jameel Noori Nastaleeq" panose="02000503000000000004" pitchFamily="2" charset="-78"/>
              <a:ea typeface="Calibri" panose="020F0502020204030204" pitchFamily="34" charset="0"/>
              <a:cs typeface="Jameel Noori Nastaleeq" panose="02000503000000000004" pitchFamily="2" charset="-78"/>
            </a:endParaRPr>
          </a:p>
        </p:txBody>
      </p:sp>
    </p:spTree>
    <p:extLst>
      <p:ext uri="{BB962C8B-B14F-4D97-AF65-F5344CB8AC3E}">
        <p14:creationId xmlns:p14="http://schemas.microsoft.com/office/powerpoint/2010/main" val="60887075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40675" y="306637"/>
            <a:ext cx="11622795" cy="5874685"/>
          </a:xfrm>
          <a:prstGeom prst="rect">
            <a:avLst/>
          </a:prstGeom>
        </p:spPr>
        <p:txBody>
          <a:bodyPr wrap="square">
            <a:spAutoFit/>
          </a:bodyPr>
          <a:lstStyle/>
          <a:p>
            <a:pPr algn="r">
              <a:lnSpc>
                <a:spcPct val="107000"/>
              </a:lnSpc>
              <a:spcAft>
                <a:spcPts val="800"/>
              </a:spcAft>
            </a:pPr>
            <a:r>
              <a:rPr lang="ar-SA" sz="3200" b="1"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اساتذہ طلبہ کو بتائیں کہ ستارے اور سیارے میں کیا فرق ہے۔ سورج ایک ستارہ اور زمین ایک سیارہ ہے اور اس نظام کا خالق اللہ تعالٰی ہے</a:t>
            </a:r>
            <a:r>
              <a:rPr lang="ar-SA" sz="3200" b="1"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a:t>
            </a:r>
            <a:r>
              <a:rPr lang="en-US" sz="3200" b="1"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200" b="1"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ستارے اور سیارے میں </a:t>
            </a:r>
            <a:r>
              <a:rPr lang="ar-SA" sz="3200" b="1"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فرق</a:t>
            </a:r>
            <a:r>
              <a:rPr lang="en-US" sz="3200" b="1"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200" b="1"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ستارے </a:t>
            </a:r>
            <a:endParaRPr lang="en-US" sz="3200" b="1"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ar-SA" sz="3200" dirty="0">
                <a:latin typeface="Jameel Noori Nastaleeq" panose="02000503000000000004" pitchFamily="2" charset="-78"/>
                <a:ea typeface="Calibri" panose="020F0502020204030204" pitchFamily="34" charset="0"/>
                <a:cs typeface="Jameel Noori Nastaleeq" panose="02000503000000000004" pitchFamily="2" charset="-78"/>
              </a:rPr>
              <a:t>ستارے وہ عظیم جسم ہیں جو اپنی روشنی اور حرارت خود پیدا کرتے ہیں۔ یہ جو ہری عمل کے ذریعے تو انائی پیدا کرتے ہیں اور اپنی روشنی اور گرمی سے خلا کو روشن کرتے ہیں ۔ سورج ایک ستارہ ہے، جو ہمارے نظام شمسی کا مرکز ہے اور زمین سمیت دیگر سیاروں کو روشنی اور حرارت فراہم کرتا ہے</a:t>
            </a:r>
            <a:r>
              <a:rPr lang="ar-SA" sz="32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en-US" sz="32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3200" dirty="0" smtClean="0">
                <a:latin typeface="Jameel Noori Nastaleeq" panose="02000503000000000004" pitchFamily="2" charset="-78"/>
                <a:ea typeface="Calibri" panose="020F0502020204030204" pitchFamily="34" charset="0"/>
                <a:cs typeface="Jameel Noori Nastaleeq" panose="02000503000000000004" pitchFamily="2" charset="-78"/>
              </a:rPr>
              <a:t> </a:t>
            </a:r>
            <a:r>
              <a:rPr lang="ur-PK" sz="3200" b="1"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سیارے</a:t>
            </a:r>
            <a:r>
              <a:rPr lang="en-US" sz="32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200" dirty="0">
                <a:latin typeface="Jameel Noori Nastaleeq" panose="02000503000000000004" pitchFamily="2" charset="-78"/>
                <a:ea typeface="Calibri" panose="020F0502020204030204" pitchFamily="34" charset="0"/>
                <a:cs typeface="Jameel Noori Nastaleeq" panose="02000503000000000004" pitchFamily="2" charset="-78"/>
              </a:rPr>
              <a:t>سیارے وہ اجرام فلکی ہیں جو اپنے محور پر گردش کرتے ہیں اور ستاروں کے گرد مدار میں چکر لگاتے ہیں۔ سیارے اپنی روشنی خود پیدا نہیں کرتے بلکہ وہ ستاروں کی روشنی منعکس کرتے ہیں ۔ زمین ہمارا سیارہ ہے جو سورج کے گرد گردش کرتا ہے۔</a:t>
            </a:r>
            <a:endParaRPr lang="en-US" sz="3200" dirty="0">
              <a:effectLst/>
              <a:latin typeface="Jameel Noori Nastaleeq" panose="02000503000000000004" pitchFamily="2" charset="-78"/>
              <a:ea typeface="Calibri" panose="020F0502020204030204" pitchFamily="34" charset="0"/>
              <a:cs typeface="Jameel Noori Nastaleeq" panose="02000503000000000004" pitchFamily="2" charset="-78"/>
            </a:endParaRPr>
          </a:p>
        </p:txBody>
      </p:sp>
    </p:spTree>
    <p:extLst>
      <p:ext uri="{BB962C8B-B14F-4D97-AF65-F5344CB8AC3E}">
        <p14:creationId xmlns:p14="http://schemas.microsoft.com/office/powerpoint/2010/main" val="339620221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444607" y="335960"/>
            <a:ext cx="8398526" cy="2668679"/>
          </a:xfrm>
          <a:prstGeom prst="rect">
            <a:avLst/>
          </a:prstGeom>
        </p:spPr>
        <p:txBody>
          <a:bodyPr wrap="square">
            <a:spAutoFit/>
          </a:bodyPr>
          <a:lstStyle/>
          <a:p>
            <a:pPr algn="r">
              <a:lnSpc>
                <a:spcPct val="107000"/>
              </a:lnSpc>
              <a:spcAft>
                <a:spcPts val="800"/>
              </a:spcAft>
            </a:pPr>
            <a:r>
              <a:rPr lang="ar-SA" sz="3600" b="1"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نظام کا خالق</a:t>
            </a:r>
            <a:endParaRPr lang="en-US" sz="3600" b="1"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en-US" sz="36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600" dirty="0">
                <a:latin typeface="Jameel Noori Nastaleeq" panose="02000503000000000004" pitchFamily="2" charset="-78"/>
                <a:ea typeface="Calibri" panose="020F0502020204030204" pitchFamily="34" charset="0"/>
                <a:cs typeface="Jameel Noori Nastaleeq" panose="02000503000000000004" pitchFamily="2" charset="-78"/>
              </a:rPr>
              <a:t>یہ تمام نظام ، ستارے، سیارے اور خلا اللہ تعالی کی تخلیق ہیں ۔ اللہ تعالیٰ نے کائنات کو اپنی حکمت اور طاقت سے پیدا کیا اور یہ نظام پوری کائنات میں چل رہا ہے۔</a:t>
            </a:r>
            <a:endParaRPr lang="en-US" sz="3600" dirty="0">
              <a:effectLst/>
              <a:latin typeface="Jameel Noori Nastaleeq" panose="02000503000000000004" pitchFamily="2" charset="-78"/>
              <a:ea typeface="Calibri" panose="020F0502020204030204" pitchFamily="34" charset="0"/>
              <a:cs typeface="Jameel Noori Nastaleeq" panose="02000503000000000004" pitchFamily="2" charset="-78"/>
            </a:endParaRPr>
          </a:p>
        </p:txBody>
      </p:sp>
    </p:spTree>
    <p:extLst>
      <p:ext uri="{BB962C8B-B14F-4D97-AF65-F5344CB8AC3E}">
        <p14:creationId xmlns:p14="http://schemas.microsoft.com/office/powerpoint/2010/main" val="229022456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184</TotalTime>
  <Words>1184</Words>
  <Application>Microsoft Office PowerPoint</Application>
  <PresentationFormat>Widescreen</PresentationFormat>
  <Paragraphs>203</Paragraphs>
  <Slides>20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Calibri</vt:lpstr>
      <vt:lpstr>Calibri Light</vt:lpstr>
      <vt:lpstr>Jameel Noori Nastaleeq</vt:lpstr>
      <vt:lpstr>Office Theme</vt:lpstr>
      <vt:lpstr>PowerPoint Presentation</vt:lpstr>
      <vt:lpstr>PowerPoint Presentation</vt:lpstr>
      <vt:lpstr>حمد</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حمد</dc:title>
  <dc:creator>Microsoft account</dc:creator>
  <cp:lastModifiedBy>Microsoft account</cp:lastModifiedBy>
  <cp:revision>16</cp:revision>
  <dcterms:created xsi:type="dcterms:W3CDTF">2025-02-02T06:10:27Z</dcterms:created>
  <dcterms:modified xsi:type="dcterms:W3CDTF">2025-02-03T13:52:09Z</dcterms:modified>
</cp:coreProperties>
</file>