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301" r:id="rId5"/>
    <p:sldId id="302" r:id="rId6"/>
    <p:sldId id="303" r:id="rId7"/>
    <p:sldId id="261" r:id="rId8"/>
    <p:sldId id="262" r:id="rId9"/>
    <p:sldId id="263" r:id="rId10"/>
    <p:sldId id="264" r:id="rId11"/>
    <p:sldId id="292" r:id="rId12"/>
    <p:sldId id="293" r:id="rId13"/>
    <p:sldId id="270" r:id="rId14"/>
    <p:sldId id="271" r:id="rId15"/>
    <p:sldId id="297" r:id="rId16"/>
    <p:sldId id="304" r:id="rId17"/>
    <p:sldId id="305" r:id="rId18"/>
    <p:sldId id="306" r:id="rId19"/>
    <p:sldId id="307" r:id="rId20"/>
    <p:sldId id="308" r:id="rId21"/>
    <p:sldId id="309" r:id="rId22"/>
    <p:sldId id="310" r:id="rId23"/>
    <p:sldId id="311" r:id="rId24"/>
    <p:sldId id="313" r:id="rId25"/>
    <p:sldId id="312" r:id="rId26"/>
    <p:sldId id="298" r:id="rId27"/>
    <p:sldId id="29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65" d="100"/>
          <a:sy n="65" d="100"/>
        </p:scale>
        <p:origin x="70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8725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74547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584564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5421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316F3-2FBF-4E4E-B5D5-1510590DD990}" type="datetimeFigureOut">
              <a:rPr lang="en-US" smtClean="0"/>
              <a:t>6/15/2025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36553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316F3-2FBF-4E4E-B5D5-1510590DD990}" type="datetimeFigureOut">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32056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316F3-2FBF-4E4E-B5D5-1510590DD990}" type="datetimeFigureOut">
              <a:rPr lang="en-US" smtClean="0"/>
              <a:t>6/15/2025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429413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19648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10593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28548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67700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316F3-2FBF-4E4E-B5D5-1510590DD990}" type="datetimeFigureOut">
              <a:rPr lang="en-US" smtClean="0"/>
              <a:t>6/15/2025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218A6-74B9-475A-AF9E-B5738651263A}" type="slidenum">
              <a:rPr lang="en-US" smtClean="0"/>
              <a:t>‹#›</a:t>
            </a:fld>
            <a:endParaRPr lang="en-US"/>
          </a:p>
        </p:txBody>
      </p:sp>
    </p:spTree>
    <p:extLst>
      <p:ext uri="{BB962C8B-B14F-4D97-AF65-F5344CB8AC3E}">
        <p14:creationId xmlns:p14="http://schemas.microsoft.com/office/powerpoint/2010/main" val="637907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4909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3395307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8289" y="-1"/>
            <a:ext cx="7634689" cy="6836027"/>
          </a:xfrm>
          <a:prstGeom prst="rect">
            <a:avLst/>
          </a:prstGeom>
        </p:spPr>
      </p:pic>
      <p:sp>
        <p:nvSpPr>
          <p:cNvPr id="2" name="Rectangle 1"/>
          <p:cNvSpPr/>
          <p:nvPr/>
        </p:nvSpPr>
        <p:spPr>
          <a:xfrm>
            <a:off x="6599104" y="6091782"/>
            <a:ext cx="2550022" cy="5838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07053805"/>
              </p:ext>
            </p:extLst>
          </p:nvPr>
        </p:nvGraphicFramePr>
        <p:xfrm>
          <a:off x="0" y="-6243"/>
          <a:ext cx="12192000" cy="6864243"/>
        </p:xfrm>
        <a:graphic>
          <a:graphicData uri="http://schemas.openxmlformats.org/drawingml/2006/table">
            <a:tbl>
              <a:tblPr firstRow="1" bandRow="1">
                <a:tableStyleId>{93296810-A885-4BE3-A3E7-6D5BEEA58F35}</a:tableStyleId>
              </a:tblPr>
              <a:tblGrid>
                <a:gridCol w="2032000"/>
                <a:gridCol w="2032000"/>
                <a:gridCol w="2032000"/>
                <a:gridCol w="1540624"/>
                <a:gridCol w="2997658"/>
                <a:gridCol w="1557718"/>
              </a:tblGrid>
              <a:tr h="657707">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صحت مند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تنومند</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ملاحوں کا محلّہ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ملاحی ٹولہ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شاہی یا بادشاہی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جرنیلی</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 کا ذکر آخر میں ہو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آخر الذکر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گوشہ عبادت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چلہ گاه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سمجھ، ادراک</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شعور </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ہر طرف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چہار سو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سکھوں کی عبادت گاه</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گردوارہ</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نصیحت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عبرت</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زندگی کا گزارہ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گزر بسر</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ستون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لاٹ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گرمی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تمازت</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بڑا پتھر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چٹان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راسته</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ہری بھری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سرسبز </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اپنی آنکھوں سے دیکھا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چشمِ دید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نکلسن کا یادگار ستون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نکلسن کی لاٹ</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کلاں</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آنکھیں بند کر لینا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آنکھیں موندنا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قدیم ریاست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گندھارا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دار الحکومت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پایۂ تخت </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آنکھوں دیکھا گواہ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چشمِ دید گواہ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ہم نشین  ، ساتھی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مصاحب</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اللہ تعالیٰ کو پہچاننے کے لیے غور فکر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گیان دھیان </a:t>
                      </a:r>
                      <a:endParaRPr lang="en-US" sz="2800" dirty="0">
                        <a:latin typeface="Jameel Noori Nastaleeq" panose="02000503000000000004" pitchFamily="2" charset="-78"/>
                        <a:cs typeface="Jameel Noori Nastaleeq" panose="02000503000000000004" pitchFamily="2" charset="-78"/>
                      </a:endParaRPr>
                    </a:p>
                  </a:txBody>
                  <a:tcPr/>
                </a:tc>
              </a:tr>
              <a:tr h="6577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قاعدہ کی جمع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قواعد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مشہور منگول حکمران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چنگیز خان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سلامتی کی جگہ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خیر آباد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489374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44668059"/>
              </p:ext>
            </p:extLst>
          </p:nvPr>
        </p:nvGraphicFramePr>
        <p:xfrm>
          <a:off x="0" y="0"/>
          <a:ext cx="12192000" cy="6858002"/>
        </p:xfrm>
        <a:graphic>
          <a:graphicData uri="http://schemas.openxmlformats.org/drawingml/2006/table">
            <a:tbl>
              <a:tblPr firstRow="1" bandRow="1">
                <a:tableStyleId>{93296810-A885-4BE3-A3E7-6D5BEEA58F35}</a:tableStyleId>
              </a:tblPr>
              <a:tblGrid>
                <a:gridCol w="6096000"/>
                <a:gridCol w="6096000"/>
              </a:tblGrid>
              <a:tr h="785925">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r>
              <a:tr h="7859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میٹھی چیز، چینی</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قند </a:t>
                      </a:r>
                      <a:endParaRPr lang="en-US" sz="3200" dirty="0">
                        <a:latin typeface="Jameel Noori Nastaleeq" panose="02000503000000000004" pitchFamily="2" charset="-78"/>
                        <a:cs typeface="Jameel Noori Nastaleeq" panose="02000503000000000004" pitchFamily="2" charset="-78"/>
                      </a:endParaRPr>
                    </a:p>
                  </a:txBody>
                  <a:tcPr/>
                </a:tc>
              </a:tr>
              <a:tr h="7859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آگے آگے چلنے والا </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پیش رو </a:t>
                      </a:r>
                      <a:endParaRPr lang="en-US" sz="3200" dirty="0">
                        <a:latin typeface="Jameel Noori Nastaleeq" panose="02000503000000000004" pitchFamily="2" charset="-78"/>
                        <a:cs typeface="Jameel Noori Nastaleeq" panose="02000503000000000004" pitchFamily="2" charset="-78"/>
                      </a:endParaRPr>
                    </a:p>
                  </a:txBody>
                  <a:tcPr/>
                </a:tc>
              </a:tr>
              <a:tr h="13565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 ذخیرہ کرنے کا حوض</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باؤلی </a:t>
                      </a:r>
                      <a:endParaRPr lang="en-US" sz="3200" dirty="0">
                        <a:latin typeface="Jameel Noori Nastaleeq" panose="02000503000000000004" pitchFamily="2" charset="-78"/>
                        <a:cs typeface="Jameel Noori Nastaleeq" panose="02000503000000000004" pitchFamily="2" charset="-78"/>
                      </a:endParaRPr>
                    </a:p>
                  </a:txBody>
                  <a:tcPr/>
                </a:tc>
              </a:tr>
              <a:tr h="78592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r>
              <a:tr h="78592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r>
              <a:tr h="78592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r>
              <a:tr h="785925">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4109590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186" y="168428"/>
            <a:ext cx="11986351" cy="6518195"/>
          </a:xfrm>
          <a:prstGeom prst="rect">
            <a:avLst/>
          </a:prstGeom>
        </p:spPr>
        <p:txBody>
          <a:bodyPr wrap="square">
            <a:spAutoFit/>
          </a:bodyPr>
          <a:lstStyle/>
          <a:p>
            <a:pPr algn="ct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خلا صہ :۔ </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پشاور میں مصنف نے ” شاہراہ پاکستان " کے پتھر کا ذکر کیا جو وزیر کی یادگار کے طور پر نصب گیا تھا۔ اس سے سڑکوں اور تاریخ کے گہرے رابط کو بیان کیا گیا۔ نوشہرہ کے قریب دریائے کابل کی تاریخی اہمیت پر روشنی ڈالی گئی، جو اکبر کے دور میں قلعوں ، سرائیوں اور بستیوں کی موجودگی کا نشان تھا۔ ہنڈ گاؤں کا تذکرہ کیا گیا، جہاں گندھارا کا پایۂ تخت تھا اور مختلف عظیم فاتحین نے حملے کیے تھے۔ یہ علاقے اب ایک چھوٹا سا مقام بن چکا ہے، لیکن اس کا ماضی ہندوستان کے دروازے کے طور پر اہم تھا۔ اٹک کے قلعے کی فوجی اہمیت کو اُجاگر کیا گیا ، جہاں مغلوں ، سکھوں اور انگریزوں کے درمیان جنگیں ہوئی تھیں۔ آج بھی قلعہ دریا پار جانے والے راستے پر ایک اہم مقام ہے ۔ حسن ابدال کی تاریخی اہمیت بیان کی گئی، جہاں بابا ولی قندھاری کی چلہ گاہ اور سکھوں کا گردوارہ پنجہ صاحب واقع ہیں۔ شہر میں مغلوں کے دور کی خوبصورتی اور موجودہ شور شو را بے کا تذکرہ کیا گیا۔ سرائے کالا کی رنگین کونڈیاں اور ٹیکسلا کے کھنڈرات کا ذکر کیا گیا، جو کبھی علم و حکمت کا مرکز تھے اور اب بھی ہندوستان کے تاج کا حصہ سمجھے جاتے ہیں۔ مارگلہ کے پہاڑوں کی تاریخی اہمیت کو اجاگر کیا گیا، جو چین،افغانستان، وسطی ایشیا اور ایران سے آنے والے قافلوں کے لیے ایک اہم راستہ تھے ۔ سفر کے دوران کی یادوں کو موجودہ وقت سے جوڑتے ہوئے ایک گلی کے منظر کا تذکرہ کیا گیا، جہاں بچے کھیلتے تھے اور ان کے لیے دعا کی گی کہ ہم آہنگی اور محبت کا رشتہ ہمیشہ قائم رہے۔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058900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50258"/>
            <a:ext cx="11964316" cy="4340547"/>
          </a:xfrm>
          <a:prstGeom prst="rect">
            <a:avLst/>
          </a:prstGeom>
        </p:spPr>
        <p:txBody>
          <a:bodyPr wrap="square">
            <a:spAutoFit/>
          </a:bodyPr>
          <a:lstStyle/>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بھی لکھیں۔ نیچے دیے ہوئے نثر پارے کی تشریح کریں۔ تشریح سے پہلے مصنف کا نام سبق کا عنوان اور خط کشیدہ الفاظ کے معانی بھی لکھیں۔ </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:1</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سامنے دریائے سندھ شاہانہ انداز میں بہا چلا جارہا تھا جس کے دوسرے کنارے پرعظیم الشان قلعہ اٹک تھا ، اکبر اعظم کا اٹک بنارس ، چار صدیوں کا عینی شاہد، کتنے ہی زمانوں کاچشم دید گواہ ۔ اٹک کے قلعے میں اب فوج رہتی ہے اس لیے عام لوگوں کو اندر جانے کی اجازت نہیں، بہت سوچتا ہوں کہ اندر سے یہ قلعہ کیسا ہوگا ۔ یہ بات خدا کے بعد شاید فوجیوں اور سیاسی قیدیوں کو معلوم ہوگی ۔ اوّل الذکر سے دعا کرتا ہوں کہ قلعے کو اندر سے دیکھوں مگر آخر الذکر کا حال سنتا ہوں تو اپنی دعا واپس لے لیتا ہوں۔ </a:t>
            </a:r>
            <a:endParaRPr lang="en-US" sz="3200" dirty="0">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6092327" y="3580938"/>
            <a:ext cx="6096000" cy="3458254"/>
          </a:xfrm>
          <a:prstGeom prst="rect">
            <a:avLst/>
          </a:prstGeom>
        </p:spPr>
        <p:txBody>
          <a:bodyPr>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r>
              <a:rPr lang="ar-SA" sz="3200" dirty="0">
                <a:latin typeface="Jameel Noori Nastaleeq" panose="02000503000000000004" pitchFamily="2" charset="-78"/>
                <a:cs typeface="Jameel Noori Nastaleeq" panose="02000503000000000004" pitchFamily="2" charset="-78"/>
              </a:rPr>
              <a:t>لڑی میں پروۓ ہوۓ </a:t>
            </a:r>
            <a:r>
              <a:rPr lang="ar-SA" sz="3200" dirty="0" smtClean="0">
                <a:latin typeface="Jameel Noori Nastaleeq" panose="02000503000000000004" pitchFamily="2" charset="-78"/>
                <a:cs typeface="Jameel Noori Nastaleeq" panose="02000503000000000004" pitchFamily="2" charset="-78"/>
              </a:rPr>
              <a:t>منظر</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pPr algn="r"/>
            <a:r>
              <a:rPr lang="ar-SA" sz="3200" dirty="0">
                <a:latin typeface="Jameel Noori Nastaleeq" panose="02000503000000000004" pitchFamily="2" charset="-78"/>
                <a:cs typeface="Jameel Noori Nastaleeq" panose="02000503000000000004" pitchFamily="2" charset="-78"/>
              </a:rPr>
              <a:t>رضا علی عابد</a:t>
            </a:r>
            <a:endParaRPr lang="en-US" sz="3200" dirty="0">
              <a:latin typeface="Jameel Noori Nastaleeq" panose="02000503000000000004" pitchFamily="2" charset="-78"/>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866022830"/>
              </p:ext>
            </p:extLst>
          </p:nvPr>
        </p:nvGraphicFramePr>
        <p:xfrm>
          <a:off x="627961" y="4282313"/>
          <a:ext cx="7766893" cy="2812320"/>
        </p:xfrm>
        <a:graphic>
          <a:graphicData uri="http://schemas.openxmlformats.org/drawingml/2006/table">
            <a:tbl>
              <a:tblPr firstRow="1" bandRow="1">
                <a:tableStyleId>{5C22544A-7EE6-4342-B048-85BDC9FD1C3A}</a:tableStyleId>
              </a:tblPr>
              <a:tblGrid>
                <a:gridCol w="1873954"/>
                <a:gridCol w="1850383"/>
                <a:gridCol w="1944670"/>
                <a:gridCol w="2097886"/>
              </a:tblGrid>
              <a:tr h="800640">
                <a:tc>
                  <a:txBody>
                    <a:bodyPr/>
                    <a:lstStyle/>
                    <a:p>
                      <a:pPr algn="ct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4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400" dirty="0">
                        <a:latin typeface="Jameel Noori Nastaleeq" panose="02000503000000000004" pitchFamily="2" charset="-78"/>
                        <a:cs typeface="Jameel Noori Nastaleeq" panose="02000503000000000004" pitchFamily="2" charset="-78"/>
                      </a:endParaRPr>
                    </a:p>
                  </a:txBody>
                  <a:tcPr/>
                </a:tc>
              </a:tr>
              <a:tr h="324704">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آنکھوں دیکھا</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چشمِ دید </a:t>
                      </a:r>
                      <a:endParaRPr lang="en-US" sz="66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بادشاہوں جیسا </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شاہانہ </a:t>
                      </a:r>
                      <a:endParaRPr lang="en-US" sz="6600" dirty="0">
                        <a:latin typeface="Jameel Noori Nastaleeq" panose="02000503000000000004" pitchFamily="2" charset="-78"/>
                        <a:cs typeface="Jameel Noori Nastaleeq" panose="02000503000000000004" pitchFamily="2" charset="-78"/>
                      </a:endParaRPr>
                    </a:p>
                  </a:txBody>
                  <a:tcPr/>
                </a:tc>
              </a:tr>
              <a:tr h="324704">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 کا ذکر پہلے ہو </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اوّل الذکر </a:t>
                      </a:r>
                      <a:endParaRPr lang="en-US" sz="66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 شاندار</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عظیم الشان </a:t>
                      </a:r>
                      <a:endParaRPr lang="en-US" sz="6600" dirty="0">
                        <a:latin typeface="Jameel Noori Nastaleeq" panose="02000503000000000004" pitchFamily="2" charset="-78"/>
                        <a:cs typeface="Jameel Noori Nastaleeq" panose="02000503000000000004" pitchFamily="2" charset="-78"/>
                      </a:endParaRPr>
                    </a:p>
                  </a:txBody>
                  <a:tcPr/>
                </a:tc>
              </a:tr>
              <a:tr h="800640">
                <a:tc>
                  <a:txBody>
                    <a:bodyPr/>
                    <a:lstStyle/>
                    <a:p>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endParaRPr lang="en-US" sz="6600" dirty="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چشمِ دید</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عینی </a:t>
                      </a:r>
                      <a:endParaRPr lang="en-US" sz="66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5" name="Rectangle 4"/>
          <p:cNvSpPr/>
          <p:nvPr/>
        </p:nvSpPr>
        <p:spPr>
          <a:xfrm>
            <a:off x="3439037" y="3580938"/>
            <a:ext cx="2653290" cy="675441"/>
          </a:xfrm>
          <a:prstGeom prst="rect">
            <a:avLst/>
          </a:prstGeom>
        </p:spPr>
        <p:txBody>
          <a:bodyPr wrap="non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59014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119" y="182022"/>
            <a:ext cx="12030418" cy="5959324"/>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اس یہ پیراگراف رضا علی عابدی کے مضمون " لڑی میں پروئے ہوئے منظر " سے لیا گیا ہے۔  اقتباس میں دریائے سندھ کا ذکر کیا گیا ہے، جو کہ جنوبی ایشیا کا ایک اہم دریا ہے۔ اس کا بہاؤ اور قدرتی حسن قاری کو متاثر کرتا ہے ۔ اٹک کا قلعہ، جو کہ اکبر اعظم کے دور میں بنایا گیا ، اس علاقے کی تاریخی اہمیت کو اجاگر کرتا ہے۔ قلعہ ، جو کہ اب فوج کے زیر استعمال ہے، تاریخی شواہد کی ایک مثال ہے جو مختلف تاریخی دوروں کا گواہ ہے۔ یہ اقتباس اس بات کی نشاندہی کرتا ہے کہ قلعے میں ہے کہ قلعے میں اب عام لوگوں کی رسائی نہیں ہے، جس سے قاری کو ایک مایوسی کا احساس ہوتا ہے</a:t>
            </a:r>
            <a:r>
              <a:rPr lang="ar-SA" sz="2800" dirty="0" smtClean="0">
                <a:latin typeface="Jameel Noori Nastaleeq" panose="02000503000000000004" pitchFamily="2" charset="-78"/>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اس اقتباس میں دریائے سندھ کا ذکر کیا گیا ہے، جو کہ جنوبی ایشیا کا ایک اہم دریا ہے ۔ اس کا  بہاؤ اور قدرتی حسن قاری کو متاثر کرتا ہے۔ شاہانہ انداز سے مراد قلعے کی عظمت اور شکوہ ہے۔ یہ قلعہ تاریخ کا ایک عظیم نمونہ ہے جو دور حاضر کی فوجی طاقت کی نمائندگی کرتا ہے۔ مصنف قلعے کے اندر کا  منظر جانے کی خواہش رکھتے ہیں۔ ان کی دعا میں قلعے کے اندر جانے کی خواہش شامل ہے مگر جب وہ سیاسی قیدیوں کی حالت کے بارے میں سوچتے ہیں تو وہ اپنی دعا واپس لے لیتے ہیں ۔ اس میں انسانی احساسات، مایوسی اور تاریخ کے دوہرے رخ کی عکاسی ہوتی ہے۔ یہ اقتباس انسانی جذبات ، تاریخ اور قلعے کی موجودہ حالت کو بہت خوبصورتی سے پیش کرتا ہے۔ مصنف کی سوچ اور جذبات کی پیچیدگی اس اقتباس کی گہرائی کو بڑھاتی ہے، جس میں تاریخی ورثے کی عظمت اور انسانی زندگی کی تلخیوں کا ذکر کیا گیا ہے۔</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130292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48170"/>
            <a:ext cx="11894545" cy="6687087"/>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کیسا دل چسپ اتفاق ہے۔ سڑک اور وزیر دونوں آنی جانی چیزیں ہیں ۔ وادی پشاور اب بھی بہت سر سبز نظر آ رہی تھی ۔ جن زمینوں کو آتے جاتے لشکروں نے بار بار روندا ہو گا وہ اب تک ہری بھری تھیں ۔ کبھی ریلوے لائن سٹرک کے قریب آجاتی تھی ۔  کبھی بجلی کے بڑے بڑے کھمبے اور موٹے موٹے تار ساتھ ساتھ دوڑ نے لگتے تھے۔ بستیاں آتی تھیں اور گزر جاتی ہیں ۔ رمضان کا مہینا تھا تو ان کے چائے خانے بند پڑے تھے۔ اس تمازت کے عالم میں کہیں سے اچانک دریائے کابل آگیا۔ یہ نوشہرہ کے قریب آجانے کی پہچان تھی۔</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لڑی میں پروئے ہوئے منظر</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رضا علی عابدی</a:t>
            </a:r>
            <a:endParaRPr lang="en-US" sz="32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131230613"/>
              </p:ext>
            </p:extLst>
          </p:nvPr>
        </p:nvGraphicFramePr>
        <p:xfrm>
          <a:off x="796911" y="4062990"/>
          <a:ext cx="8651888" cy="2377440"/>
        </p:xfrm>
        <a:graphic>
          <a:graphicData uri="http://schemas.openxmlformats.org/drawingml/2006/table">
            <a:tbl>
              <a:tblPr firstRow="1" bandRow="1">
                <a:tableStyleId>{5C22544A-7EE6-4342-B048-85BDC9FD1C3A}</a:tableStyleId>
              </a:tblPr>
              <a:tblGrid>
                <a:gridCol w="2162972"/>
                <a:gridCol w="2162972"/>
                <a:gridCol w="2162972"/>
                <a:gridCol w="2162972"/>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54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5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5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54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5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540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بستی کی جمع  ، آبادیاں</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بستیاں </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تپش یا گرمی </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تمازت </a:t>
                      </a:r>
                      <a:endParaRPr lang="en-US" sz="6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جہان  ، حالت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عالم</a:t>
                      </a: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endParaRPr lang="en-US" sz="6600" dirty="0">
                        <a:latin typeface="Jameel Noori Nastaleeq" panose="02000503000000000004" pitchFamily="2" charset="-78"/>
                        <a:cs typeface="Jameel Noori Nastaleeq" panose="02000503000000000004" pitchFamily="2" charset="-78"/>
                      </a:endParaRPr>
                    </a:p>
                  </a:txBody>
                  <a:tcPr/>
                </a:tc>
                <a:tc>
                  <a:txBody>
                    <a:bodyPr/>
                    <a:lstStyle/>
                    <a:p>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ایسی چیزیں جو مستقل نہیں ہوتیں</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ملی </a:t>
                      </a: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آنی جانی چیزیں</a:t>
                      </a:r>
                      <a:endParaRPr lang="en-US" sz="4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
        <p:nvSpPr>
          <p:cNvPr id="4" name="Rectangle 3"/>
          <p:cNvSpPr/>
          <p:nvPr/>
        </p:nvSpPr>
        <p:spPr>
          <a:xfrm>
            <a:off x="2755167" y="3322787"/>
            <a:ext cx="2924198" cy="740203"/>
          </a:xfrm>
          <a:prstGeom prst="rect">
            <a:avLst/>
          </a:prstGeom>
        </p:spPr>
        <p:txBody>
          <a:bodyPr wrap="non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217680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39" y="0"/>
            <a:ext cx="11818335" cy="7023076"/>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یہ نثر پارہ ایک سفرنامہ ہے جس میں مصنف پشاور سے شروع ہو کر مختلف تاریخی اور جغرافیائی مقامات کی تفصیل بیان کرتے ہیں۔ وہ راستوں، شہروں ، قلعوں اور اہم مقامات کا ذکر کرتے ہوئے ماضی اور حال کو جوڑتے ہیں اور اس سفر کے دوران یہ سمجھاتے ہیں کہ یہ مقامات تاریخی واقعات کے</a:t>
            </a:r>
            <a:endParaRPr lang="en-US" sz="3600" dirty="0">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گواہ ہیں </a:t>
            </a:r>
            <a:r>
              <a:rPr lang="ar-SA"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اس پیراگراف میں مصنف سڑکوں اور وزیروں کی وقتی نوعیت کی نشاندہی کرتے ہیں یعنی دنیا کی حالتیں اور معاملات عارضی ہوتے ہیں۔ وہ پشاور کی سرسبز وادی کا ذکر کرتے ہیں، جہاں جنگوں کے باوجود  زمینیں دوبارہ سبز و شاداب ہوگئیں، جو قدرتی بحالی کی علامت ہے۔ سڑکوں کی حالت میں تبدیلیاں ، جیسے ریلوے لائن اور بجلی کے کھمبے، جدید ترقی کی نمائندگی کرتی ہیں۔ اس کے علاوہ ، مصنف وقت کے ساتھ بستیاں آتی اور جاتی رہنے اور رمضان کے دوران معمولات میں تبدیلی کی تفصیل بیان کرتے ہیں، جس سے وقت کی گزر گاہی اور لوگوں کی روزمرہ زندگی کی تبدیلی ظاہر ہوتی ہے</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460498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36054" y="334227"/>
            <a:ext cx="6096000" cy="5646289"/>
          </a:xfrm>
          <a:prstGeom prst="rect">
            <a:avLst/>
          </a:prstGeom>
        </p:spPr>
        <p:txBody>
          <a:bodyPr>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درست جواب پر (✔️) کا نشان لگائیں</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cs typeface="Jameel Noori Nastaleeq" panose="02000503000000000004" pitchFamily="2" charset="-78"/>
              </a:rPr>
              <a:t> </a:t>
            </a:r>
          </a:p>
          <a:p>
            <a:pPr algn="r"/>
            <a:r>
              <a:rPr lang="ar-SA" sz="3200" dirty="0" smtClean="0">
                <a:latin typeface="Jameel Noori Nastaleeq" panose="02000503000000000004" pitchFamily="2" charset="-78"/>
                <a:cs typeface="Jameel Noori Nastaleeq" panose="02000503000000000004" pitchFamily="2" charset="-78"/>
              </a:rPr>
              <a:t>مصنف </a:t>
            </a:r>
            <a:r>
              <a:rPr lang="ar-SA" sz="3200" dirty="0">
                <a:latin typeface="Jameel Noori Nastaleeq" panose="02000503000000000004" pitchFamily="2" charset="-78"/>
                <a:cs typeface="Jameel Noori Nastaleeq" panose="02000503000000000004" pitchFamily="2" charset="-78"/>
              </a:rPr>
              <a:t>کو بالا حصار سے نیچے آنے کے بعد ایک پتھر پر لکھا نظر آیا</a:t>
            </a:r>
            <a:r>
              <a:rPr lang="en-US"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 شاہراہ ریشم</a:t>
            </a:r>
            <a:endParaRPr lang="en-US" sz="3200" dirty="0">
              <a:latin typeface="Jameel Noori Nastaleeq" panose="02000503000000000004" pitchFamily="2" charset="-78"/>
              <a:cs typeface="Jameel Noori Nastaleeq" panose="02000503000000000004" pitchFamily="2" charset="-78"/>
            </a:endParaRPr>
          </a:p>
          <a:p>
            <a:pPr algn="r"/>
            <a:r>
              <a:rPr lang="ar-SA" sz="3200" dirty="0">
                <a:solidFill>
                  <a:srgbClr val="FF0000"/>
                </a:solidFill>
                <a:latin typeface="Jameel Noori Nastaleeq" panose="02000503000000000004" pitchFamily="2" charset="-78"/>
                <a:cs typeface="Jameel Noori Nastaleeq" panose="02000503000000000004" pitchFamily="2" charset="-78"/>
              </a:rPr>
              <a:t>(ب) شاہراہ پاکستان</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(ج) شاہراہ قدیم</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(د) شاہراہ </a:t>
            </a:r>
            <a:r>
              <a:rPr lang="ar-SA" sz="3200" dirty="0" smtClean="0">
                <a:latin typeface="Jameel Noori Nastaleeq" panose="02000503000000000004" pitchFamily="2" charset="-78"/>
                <a:cs typeface="Jameel Noori Nastaleeq" panose="02000503000000000004" pitchFamily="2" charset="-78"/>
              </a:rPr>
              <a:t>جرنیل</a:t>
            </a:r>
            <a:r>
              <a:rPr lang="en-US" sz="3200" dirty="0">
                <a:latin typeface="Jameel Noori Nastaleeq" panose="02000503000000000004" pitchFamily="2" charset="-78"/>
                <a:cs typeface="Jameel Noori Nastaleeq" panose="02000503000000000004" pitchFamily="2" charset="-78"/>
              </a:rPr>
              <a:t> </a:t>
            </a:r>
          </a:p>
          <a:p>
            <a:pPr algn="r"/>
            <a:r>
              <a:rPr lang="ur-PK" sz="3200" dirty="0" smtClean="0">
                <a:latin typeface="Jameel Noori Nastaleeq" panose="02000503000000000004" pitchFamily="2" charset="-78"/>
                <a:cs typeface="Jameel Noori Nastaleeq" panose="02000503000000000004" pitchFamily="2" charset="-78"/>
              </a:rPr>
              <a:t>2۔</a:t>
            </a:r>
            <a:r>
              <a:rPr lang="ar-SA" sz="3200" dirty="0" smtClean="0">
                <a:latin typeface="Jameel Noori Nastaleeq" panose="02000503000000000004" pitchFamily="2" charset="-78"/>
                <a:cs typeface="Jameel Noori Nastaleeq" panose="02000503000000000004" pitchFamily="2" charset="-78"/>
              </a:rPr>
              <a:t>وادی </a:t>
            </a:r>
            <a:r>
              <a:rPr lang="ar-SA" sz="3200" dirty="0">
                <a:latin typeface="Jameel Noori Nastaleeq" panose="02000503000000000004" pitchFamily="2" charset="-78"/>
                <a:cs typeface="Jameel Noori Nastaleeq" panose="02000503000000000004" pitchFamily="2" charset="-78"/>
              </a:rPr>
              <a:t>پشاور نظر آرہی تھی</a:t>
            </a:r>
            <a:r>
              <a:rPr lang="en-US"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ریگ </a:t>
            </a:r>
            <a:r>
              <a:rPr lang="ar-SA" sz="3200" dirty="0" smtClean="0">
                <a:latin typeface="Jameel Noori Nastaleeq" panose="02000503000000000004" pitchFamily="2" charset="-78"/>
                <a:cs typeface="Jameel Noori Nastaleeq" panose="02000503000000000004" pitchFamily="2" charset="-78"/>
              </a:rPr>
              <a:t>زار</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(ب) </a:t>
            </a:r>
            <a:r>
              <a:rPr lang="ar-SA" sz="3200" dirty="0" smtClean="0">
                <a:latin typeface="Jameel Noori Nastaleeq" panose="02000503000000000004" pitchFamily="2" charset="-78"/>
                <a:cs typeface="Jameel Noori Nastaleeq" panose="02000503000000000004" pitchFamily="2" charset="-78"/>
              </a:rPr>
              <a:t>مرغزار</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(ج) </a:t>
            </a:r>
            <a:r>
              <a:rPr lang="ar-SA" sz="3200" dirty="0" smtClean="0">
                <a:latin typeface="Jameel Noori Nastaleeq" panose="02000503000000000004" pitchFamily="2" charset="-78"/>
                <a:cs typeface="Jameel Noori Nastaleeq" panose="02000503000000000004" pitchFamily="2" charset="-78"/>
              </a:rPr>
              <a:t>ویران</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(د) سرسبز</a:t>
            </a:r>
            <a:endParaRPr lang="en-US" sz="3200" dirty="0">
              <a:solidFill>
                <a:srgbClr val="FF0000"/>
              </a:solidFill>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159946" y="334227"/>
            <a:ext cx="6096000" cy="6186309"/>
          </a:xfrm>
          <a:prstGeom prst="rect">
            <a:avLst/>
          </a:prstGeom>
        </p:spPr>
        <p:txBody>
          <a:bodyPr>
            <a:spAutoFit/>
          </a:bodyPr>
          <a:lstStyle/>
          <a:p>
            <a:pPr algn="r"/>
            <a:r>
              <a:rPr lang="en-US" sz="3600" dirty="0">
                <a:latin typeface="Jameel Noori Nastaleeq" panose="02000503000000000004" pitchFamily="2" charset="-78"/>
                <a:cs typeface="Jameel Noori Nastaleeq" panose="02000503000000000004" pitchFamily="2" charset="-78"/>
              </a:rPr>
              <a:t> </a:t>
            </a:r>
          </a:p>
          <a:p>
            <a:pPr algn="r"/>
            <a:r>
              <a:rPr lang="ur-PK" sz="3600" dirty="0" smtClean="0">
                <a:latin typeface="Jameel Noori Nastaleeq" panose="02000503000000000004" pitchFamily="2" charset="-78"/>
                <a:cs typeface="Jameel Noori Nastaleeq" panose="02000503000000000004" pitchFamily="2" charset="-78"/>
              </a:rPr>
              <a:t>3۔</a:t>
            </a:r>
            <a:r>
              <a:rPr lang="ar-SA" sz="3600" dirty="0" smtClean="0">
                <a:latin typeface="Jameel Noori Nastaleeq" panose="02000503000000000004" pitchFamily="2" charset="-78"/>
                <a:cs typeface="Jameel Noori Nastaleeq" panose="02000503000000000004" pitchFamily="2" charset="-78"/>
              </a:rPr>
              <a:t>مورخوں </a:t>
            </a:r>
            <a:r>
              <a:rPr lang="ar-SA" sz="3600" dirty="0">
                <a:latin typeface="Jameel Noori Nastaleeq" panose="02000503000000000004" pitchFamily="2" charset="-78"/>
                <a:cs typeface="Jameel Noori Nastaleeq" panose="02000503000000000004" pitchFamily="2" charset="-78"/>
              </a:rPr>
              <a:t>نے ہندوستان کا دروازہ کہا تھا</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(الف) لنڈی کوتل </a:t>
            </a:r>
            <a:r>
              <a:rPr lang="ar-SA" sz="3600" dirty="0" smtClean="0">
                <a:latin typeface="Jameel Noori Nastaleeq" panose="02000503000000000004" pitchFamily="2" charset="-78"/>
                <a:cs typeface="Jameel Noori Nastaleeq" panose="02000503000000000004" pitchFamily="2" charset="-78"/>
              </a:rPr>
              <a:t>کو</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(ب) پشاور </a:t>
            </a:r>
            <a:r>
              <a:rPr lang="ar-SA" sz="3600" dirty="0" smtClean="0">
                <a:latin typeface="Jameel Noori Nastaleeq" panose="02000503000000000004" pitchFamily="2" charset="-78"/>
                <a:cs typeface="Jameel Noori Nastaleeq" panose="02000503000000000004" pitchFamily="2" charset="-78"/>
              </a:rPr>
              <a:t>کو</a:t>
            </a: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 ہنڈ </a:t>
            </a:r>
            <a:r>
              <a:rPr lang="ar-SA" sz="3600" dirty="0" smtClean="0">
                <a:solidFill>
                  <a:srgbClr val="FF0000"/>
                </a:solidFill>
                <a:latin typeface="Jameel Noori Nastaleeq" panose="02000503000000000004" pitchFamily="2" charset="-78"/>
                <a:cs typeface="Jameel Noori Nastaleeq" panose="02000503000000000004" pitchFamily="2" charset="-78"/>
              </a:rPr>
              <a:t>کو</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(د) نوشہرہ </a:t>
            </a:r>
            <a:r>
              <a:rPr lang="ar-SA" sz="3600" dirty="0" smtClean="0">
                <a:latin typeface="Jameel Noori Nastaleeq" panose="02000503000000000004" pitchFamily="2" charset="-78"/>
                <a:cs typeface="Jameel Noori Nastaleeq" panose="02000503000000000004" pitchFamily="2" charset="-78"/>
              </a:rPr>
              <a:t>کو</a:t>
            </a:r>
            <a:r>
              <a:rPr lang="en-US" sz="3600" dirty="0">
                <a:latin typeface="Jameel Noori Nastaleeq" panose="02000503000000000004" pitchFamily="2" charset="-78"/>
                <a:cs typeface="Jameel Noori Nastaleeq" panose="02000503000000000004" pitchFamily="2" charset="-78"/>
              </a:rPr>
              <a:t> </a:t>
            </a:r>
          </a:p>
          <a:p>
            <a:pPr algn="r"/>
            <a:r>
              <a:rPr lang="ur-PK" sz="3600" dirty="0" smtClean="0">
                <a:latin typeface="Jameel Noori Nastaleeq" panose="02000503000000000004" pitchFamily="2" charset="-78"/>
                <a:cs typeface="Jameel Noori Nastaleeq" panose="02000503000000000004" pitchFamily="2" charset="-78"/>
              </a:rPr>
              <a:t>4۔</a:t>
            </a:r>
            <a:r>
              <a:rPr lang="ar-SA" sz="3600" dirty="0" smtClean="0">
                <a:latin typeface="Jameel Noori Nastaleeq" panose="02000503000000000004" pitchFamily="2" charset="-78"/>
                <a:cs typeface="Jameel Noori Nastaleeq" panose="02000503000000000004" pitchFamily="2" charset="-78"/>
              </a:rPr>
              <a:t>اٹک </a:t>
            </a:r>
            <a:r>
              <a:rPr lang="ar-SA" sz="3600" dirty="0">
                <a:latin typeface="Jameel Noori Nastaleeq" panose="02000503000000000004" pitchFamily="2" charset="-78"/>
                <a:cs typeface="Jameel Noori Nastaleeq" panose="02000503000000000004" pitchFamily="2" charset="-78"/>
              </a:rPr>
              <a:t>کا نام رکھا تھا</a:t>
            </a:r>
            <a:r>
              <a:rPr lang="en-US" sz="3600" dirty="0">
                <a:latin typeface="Jameel Noori Nastaleeq" panose="02000503000000000004" pitchFamily="2" charset="-78"/>
                <a:cs typeface="Jameel Noori Nastaleeq" panose="02000503000000000004" pitchFamily="2" charset="-78"/>
              </a:rPr>
              <a:t> </a:t>
            </a:r>
            <a:r>
              <a:rPr lang="en-US"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(الف) محمود غزنوی </a:t>
            </a:r>
            <a:r>
              <a:rPr lang="ar-SA" sz="3600" dirty="0" smtClean="0">
                <a:latin typeface="Jameel Noori Nastaleeq" panose="02000503000000000004" pitchFamily="2" charset="-78"/>
                <a:cs typeface="Jameel Noori Nastaleeq" panose="02000503000000000004" pitchFamily="2" charset="-78"/>
              </a:rPr>
              <a:t>نے</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(ب) شہاب الدین غوری </a:t>
            </a:r>
            <a:r>
              <a:rPr lang="ar-SA" sz="3600" dirty="0" smtClean="0">
                <a:latin typeface="Jameel Noori Nastaleeq" panose="02000503000000000004" pitchFamily="2" charset="-78"/>
                <a:cs typeface="Jameel Noori Nastaleeq" panose="02000503000000000004" pitchFamily="2" charset="-78"/>
              </a:rPr>
              <a:t>نے</a:t>
            </a: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 اکبر اعظم </a:t>
            </a:r>
            <a:r>
              <a:rPr lang="ar-SA" sz="3600" dirty="0" smtClean="0">
                <a:solidFill>
                  <a:srgbClr val="FF0000"/>
                </a:solidFill>
                <a:latin typeface="Jameel Noori Nastaleeq" panose="02000503000000000004" pitchFamily="2" charset="-78"/>
                <a:cs typeface="Jameel Noori Nastaleeq" panose="02000503000000000004" pitchFamily="2" charset="-78"/>
              </a:rPr>
              <a:t>نے</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(د) شیر شاہ سوری نے۔ </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81871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0081" y="254948"/>
            <a:ext cx="6096000" cy="6001643"/>
          </a:xfrm>
          <a:prstGeom prst="rect">
            <a:avLst/>
          </a:prstGeom>
        </p:spPr>
        <p:txBody>
          <a:bodyPr>
            <a:spAutoFit/>
          </a:bodyPr>
          <a:lstStyle/>
          <a:p>
            <a:pPr algn="r"/>
            <a:r>
              <a:rPr lang="en-US" sz="3200" dirty="0">
                <a:latin typeface="Jameel Noori Nastaleeq" panose="02000503000000000004" pitchFamily="2" charset="-78"/>
                <a:cs typeface="Jameel Noori Nastaleeq" panose="02000503000000000004" pitchFamily="2" charset="-78"/>
              </a:rPr>
              <a:t> </a:t>
            </a:r>
          </a:p>
          <a:p>
            <a:pPr algn="r"/>
            <a:r>
              <a:rPr lang="ur-PK" sz="3200" dirty="0" smtClean="0">
                <a:latin typeface="Jameel Noori Nastaleeq" panose="02000503000000000004" pitchFamily="2" charset="-78"/>
                <a:cs typeface="Jameel Noori Nastaleeq" panose="02000503000000000004" pitchFamily="2" charset="-78"/>
              </a:rPr>
              <a:t>5۔</a:t>
            </a:r>
            <a:r>
              <a:rPr lang="ar-SA" sz="3200" dirty="0" smtClean="0">
                <a:latin typeface="Jameel Noori Nastaleeq" panose="02000503000000000004" pitchFamily="2" charset="-78"/>
                <a:cs typeface="Jameel Noori Nastaleeq" panose="02000503000000000004" pitchFamily="2" charset="-78"/>
              </a:rPr>
              <a:t>سکھوں </a:t>
            </a:r>
            <a:r>
              <a:rPr lang="ar-SA" sz="3200" dirty="0">
                <a:latin typeface="Jameel Noori Nastaleeq" panose="02000503000000000004" pitchFamily="2" charset="-78"/>
                <a:cs typeface="Jameel Noori Nastaleeq" panose="02000503000000000004" pitchFamily="2" charset="-78"/>
              </a:rPr>
              <a:t>کا مشہور گردوارہ واقع ہے</a:t>
            </a:r>
            <a:r>
              <a:rPr lang="en-US"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نوشہرہ </a:t>
            </a:r>
            <a:r>
              <a:rPr lang="ar-SA" sz="3200" dirty="0" smtClean="0">
                <a:latin typeface="Jameel Noori Nastaleeq" panose="02000503000000000004" pitchFamily="2" charset="-78"/>
                <a:cs typeface="Jameel Noori Nastaleeq" panose="02000503000000000004" pitchFamily="2" charset="-78"/>
              </a:rPr>
              <a:t>میں</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(ب) اٹک میں </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 حسن ابدال </a:t>
            </a:r>
            <a:r>
              <a:rPr lang="ar-SA" sz="3200" dirty="0" smtClean="0">
                <a:solidFill>
                  <a:srgbClr val="FF0000"/>
                </a:solidFill>
                <a:latin typeface="Jameel Noori Nastaleeq" panose="02000503000000000004" pitchFamily="2" charset="-78"/>
                <a:cs typeface="Jameel Noori Nastaleeq" panose="02000503000000000004" pitchFamily="2" charset="-78"/>
              </a:rPr>
              <a:t>میں</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(د)  واہ </a:t>
            </a:r>
            <a:r>
              <a:rPr lang="ar-SA" sz="3200" dirty="0" smtClean="0">
                <a:latin typeface="Jameel Noori Nastaleeq" panose="02000503000000000004" pitchFamily="2" charset="-78"/>
                <a:cs typeface="Jameel Noori Nastaleeq" panose="02000503000000000004" pitchFamily="2" charset="-78"/>
              </a:rPr>
              <a:t>میں</a:t>
            </a:r>
            <a:r>
              <a:rPr lang="en-US" sz="3200" dirty="0">
                <a:latin typeface="Jameel Noori Nastaleeq" panose="02000503000000000004" pitchFamily="2" charset="-78"/>
                <a:cs typeface="Jameel Noori Nastaleeq" panose="02000503000000000004" pitchFamily="2" charset="-78"/>
              </a:rPr>
              <a:t> </a:t>
            </a:r>
          </a:p>
          <a:p>
            <a:pPr algn="r"/>
            <a:r>
              <a:rPr lang="ur-PK" sz="3200" dirty="0" smtClean="0">
                <a:latin typeface="Jameel Noori Nastaleeq" panose="02000503000000000004" pitchFamily="2" charset="-78"/>
                <a:cs typeface="Jameel Noori Nastaleeq" panose="02000503000000000004" pitchFamily="2" charset="-78"/>
              </a:rPr>
              <a:t>6۔</a:t>
            </a:r>
            <a:r>
              <a:rPr lang="ar-SA" sz="3200" dirty="0" smtClean="0">
                <a:latin typeface="Jameel Noori Nastaleeq" panose="02000503000000000004" pitchFamily="2" charset="-78"/>
                <a:cs typeface="Jameel Noori Nastaleeq" panose="02000503000000000004" pitchFamily="2" charset="-78"/>
              </a:rPr>
              <a:t>نوشہرہ </a:t>
            </a:r>
            <a:r>
              <a:rPr lang="ar-SA" sz="3200" dirty="0">
                <a:latin typeface="Jameel Noori Nastaleeq" panose="02000503000000000004" pitchFamily="2" charset="-78"/>
                <a:cs typeface="Jameel Noori Nastaleeq" panose="02000503000000000004" pitchFamily="2" charset="-78"/>
              </a:rPr>
              <a:t>کے قریب آجانے کی پہچان تھی</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دریائے سندھ </a:t>
            </a:r>
            <a:endParaRPr lang="en-US" sz="3200" dirty="0">
              <a:latin typeface="Jameel Noori Nastaleeq" panose="02000503000000000004" pitchFamily="2" charset="-78"/>
              <a:cs typeface="Jameel Noori Nastaleeq" panose="02000503000000000004" pitchFamily="2" charset="-78"/>
            </a:endParaRPr>
          </a:p>
          <a:p>
            <a:pPr algn="r"/>
            <a:r>
              <a:rPr lang="ar-SA" sz="3200" dirty="0">
                <a:solidFill>
                  <a:srgbClr val="FF0000"/>
                </a:solidFill>
                <a:latin typeface="Jameel Noori Nastaleeq" panose="02000503000000000004" pitchFamily="2" charset="-78"/>
                <a:cs typeface="Jameel Noori Nastaleeq" panose="02000503000000000004" pitchFamily="2" charset="-78"/>
              </a:rPr>
              <a:t>(ب) دریائے کابل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(ج) دریائے ہرو </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(د) دریائے سون</a:t>
            </a:r>
            <a:endParaRPr lang="en-US" sz="3200" dirty="0">
              <a:latin typeface="Jameel Noori Nastaleeq" panose="02000503000000000004" pitchFamily="2" charset="-78"/>
              <a:cs typeface="Jameel Noori Nastaleeq" panose="02000503000000000004" pitchFamily="2" charset="-78"/>
            </a:endParaRPr>
          </a:p>
          <a:p>
            <a:pPr algn="r"/>
            <a:r>
              <a:rPr lang="en-US" sz="3200" dirty="0">
                <a:latin typeface="Jameel Noori Nastaleeq" panose="02000503000000000004" pitchFamily="2" charset="-78"/>
                <a:cs typeface="Jameel Noori Nastaleeq" panose="02000503000000000004" pitchFamily="2" charset="-78"/>
              </a:rPr>
              <a:t> </a:t>
            </a:r>
          </a:p>
        </p:txBody>
      </p:sp>
    </p:spTree>
    <p:extLst>
      <p:ext uri="{BB962C8B-B14F-4D97-AF65-F5344CB8AC3E}">
        <p14:creationId xmlns:p14="http://schemas.microsoft.com/office/powerpoint/2010/main" val="301270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7287" y="418641"/>
            <a:ext cx="11854149" cy="6779100"/>
          </a:xfrm>
          <a:prstGeom prst="rect">
            <a:avLst/>
          </a:prstGeom>
        </p:spPr>
        <p:txBody>
          <a:bodyPr wrap="square">
            <a:spAutoFit/>
          </a:bodyPr>
          <a:lstStyle/>
          <a:p>
            <a:pPr algn="r"/>
            <a:r>
              <a:rPr lang="ar-SA" sz="3600" dirty="0">
                <a:solidFill>
                  <a:srgbClr val="FF0000"/>
                </a:solidFill>
                <a:latin typeface="Jameel Noori Nastaleeq" panose="02000503000000000004" pitchFamily="2" charset="-78"/>
                <a:cs typeface="Jameel Noori Nastaleeq" panose="02000503000000000004" pitchFamily="2" charset="-78"/>
              </a:rPr>
              <a:t>سبق " لڑی میں پروئے ہوئے منظر "  کے متن کے مطابق دیے ہوئے سوالوں کے جواب لکھیں</a:t>
            </a:r>
            <a:r>
              <a:rPr lang="ar-SA" sz="3600" dirty="0" smtClean="0">
                <a:solidFill>
                  <a:srgbClr val="FF0000"/>
                </a:solidFill>
                <a:latin typeface="Jameel Noori Nastaleeq" panose="02000503000000000004" pitchFamily="2" charset="-78"/>
                <a:cs typeface="Jameel Noori Nastaleeq" panose="02000503000000000004" pitchFamily="2" charset="-78"/>
              </a:rPr>
              <a:t>۔</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(الف) مصنف کو ( دور سے ) وادی پشاور کیسی نظر آرہی تھی </a:t>
            </a:r>
            <a:r>
              <a:rPr lang="ar-SA" sz="3600" dirty="0" smtClean="0">
                <a:solidFill>
                  <a:srgbClr val="FF0000"/>
                </a:solidFill>
                <a:latin typeface="Jameel Noori Nastaleeq" panose="02000503000000000004" pitchFamily="2" charset="-78"/>
                <a:cs typeface="Jameel Noori Nastaleeq" panose="02000503000000000004" pitchFamily="2" charset="-78"/>
              </a:rPr>
              <a:t>؟</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جواب:۔ </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مصنف کو وادی پشاور سرسبز اور خوش منظر نظر آرہی تھی۔ یہاں کے کھیت ہرے بھرے تھے پہاڑوں کے درمیان گھری ہوئی یہ وادی خوبصورت نظر آتی تھی </a:t>
            </a:r>
            <a:r>
              <a:rPr lang="ar-SA"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(ب) محمود غزنوی نے راجا جے پال کو کس جگہ شکست دی تھی </a:t>
            </a:r>
            <a:r>
              <a:rPr lang="ar-SA" sz="3600" dirty="0" smtClean="0">
                <a:solidFill>
                  <a:srgbClr val="FF0000"/>
                </a:solidFill>
                <a:latin typeface="Jameel Noori Nastaleeq" panose="02000503000000000004" pitchFamily="2" charset="-78"/>
                <a:cs typeface="Jameel Noori Nastaleeq" panose="02000503000000000004" pitchFamily="2" charset="-78"/>
              </a:rPr>
              <a:t>؟</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جواب:۔</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محمود غزنوی نے راجا جے پال کو ہندوستان کے شہر پشاور کے قریب ، تخت بائی کی جنگ میں شکست دی تھی</a:t>
            </a:r>
            <a:r>
              <a:rPr lang="ar-SA"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 اٹک کا قلعہ کس دریا کے کنارے بنایا گیا تھا </a:t>
            </a:r>
            <a:r>
              <a:rPr lang="ar-SA" sz="3600" dirty="0" smtClean="0">
                <a:solidFill>
                  <a:srgbClr val="FF0000"/>
                </a:solidFill>
                <a:latin typeface="Jameel Noori Nastaleeq" panose="02000503000000000004" pitchFamily="2" charset="-78"/>
                <a:cs typeface="Jameel Noori Nastaleeq" panose="02000503000000000004" pitchFamily="2" charset="-78"/>
              </a:rPr>
              <a:t>؟</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جواب:۔ </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ar-SA" sz="3600" dirty="0">
                <a:latin typeface="Jameel Noori Nastaleeq" panose="02000503000000000004" pitchFamily="2" charset="-78"/>
                <a:cs typeface="Jameel Noori Nastaleeq" panose="02000503000000000004" pitchFamily="2" charset="-78"/>
              </a:rPr>
              <a:t>اٹک کا قلعہ دریائے سندھ کے کنارے بنایا گیا تھا، جو اس علاقے کا ایک اہم قدرتی نشان تھا۔ </a:t>
            </a:r>
            <a:endParaRPr lang="en-US" sz="36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147014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387" y="-128528"/>
            <a:ext cx="11523643" cy="6494085"/>
          </a:xfrm>
          <a:prstGeom prst="rect">
            <a:avLst/>
          </a:prstGeom>
        </p:spPr>
        <p:txBody>
          <a:bodyPr wrap="square">
            <a:spAutoFit/>
          </a:bodyPr>
          <a:lstStyle/>
          <a:p>
            <a:pPr algn="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(د) وہ کون سا بادشاہ تھا جسے جگہوں کے نام رکھنے کا بڑا شوق تھا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وہ بادشاہ اکبر تھا، جسے نئے شہروں اور مقامات کے نام رکھنے کا بڑا شوق تھا اور اس نے  شہروں کے نام بدل کر ان کو اپنی مرضی سے نئی شناخت دی ۔</a:t>
            </a:r>
            <a:endParaRPr lang="en-US" sz="3200" dirty="0">
              <a:latin typeface="Jameel Noori Nastaleeq" panose="02000503000000000004" pitchFamily="2" charset="-78"/>
              <a:cs typeface="Jameel Noori Nastaleeq" panose="02000503000000000004" pitchFamily="2" charset="-78"/>
            </a:endParaRPr>
          </a:p>
          <a:p>
            <a:pPr algn="r"/>
            <a:r>
              <a:rPr lang="en-US" sz="3200" dirty="0">
                <a:latin typeface="Jameel Noori Nastaleeq" panose="02000503000000000004" pitchFamily="2" charset="-78"/>
                <a:cs typeface="Jameel Noori Nastaleeq" panose="02000503000000000004" pitchFamily="2" charset="-78"/>
              </a:rPr>
              <a:t> </a:t>
            </a:r>
          </a:p>
          <a:p>
            <a:pPr algn="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(ہ) مؤرخین کے نزدیک لاہور سے کابل جانے والی شاہراہ پر حسین ترین منزل کون سی ہے؟</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مؤرخین کے مطابق لاہور سے کابل جانے والی شاہراہ پر سب سے حسین ترین منزل تخت بائی ہے،  جو ایک خوبصورت اور قدرتی منظر پیش کرتی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210252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0681" y="257588"/>
            <a:ext cx="3961341" cy="646331"/>
          </a:xfrm>
          <a:prstGeom prst="rect">
            <a:avLst/>
          </a:prstGeom>
        </p:spPr>
        <p:txBody>
          <a:bodyPr wrap="none">
            <a:spAutoFit/>
          </a:bodyPr>
          <a:lstStyle/>
          <a:p>
            <a:pPr algn="ctr"/>
            <a:r>
              <a:rPr lang="ar-SA" sz="3600" dirty="0">
                <a:latin typeface="Jameel Noori Nastaleeq" panose="02000503000000000004" pitchFamily="2" charset="-78"/>
                <a:cs typeface="Jameel Noori Nastaleeq" panose="02000503000000000004" pitchFamily="2" charset="-78"/>
              </a:rPr>
              <a:t>درج ذیل الفاظ کے مترادف لکھیں۔ </a:t>
            </a:r>
            <a:endParaRPr lang="en-US" sz="36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182710234"/>
              </p:ext>
            </p:extLst>
          </p:nvPr>
        </p:nvGraphicFramePr>
        <p:xfrm>
          <a:off x="2331200" y="1031956"/>
          <a:ext cx="8128000" cy="5394960"/>
        </p:xfrm>
        <a:graphic>
          <a:graphicData uri="http://schemas.openxmlformats.org/drawingml/2006/table">
            <a:tbl>
              <a:tblPr firstRow="1" bandRow="1">
                <a:tableStyleId>{7DF18680-E054-41AD-8BC1-D1AEF772440D}</a:tableStyleId>
              </a:tblPr>
              <a:tblGrid>
                <a:gridCol w="4064000"/>
                <a:gridCol w="4064000"/>
              </a:tblGrid>
              <a:tr h="370840">
                <a:tc>
                  <a:txBody>
                    <a:bodyPr/>
                    <a:lstStyle/>
                    <a:p>
                      <a:pPr algn="ctr"/>
                      <a:r>
                        <a:rPr lang="ar-SA" sz="7200" dirty="0" smtClean="0">
                          <a:latin typeface="Jameel Noori Nastaleeq" panose="02000503000000000004" pitchFamily="2" charset="-78"/>
                          <a:cs typeface="Jameel Noori Nastaleeq" panose="02000503000000000004" pitchFamily="2" charset="-78"/>
                        </a:rPr>
                        <a:t>مترادف </a:t>
                      </a:r>
                      <a:endParaRPr lang="en-US" sz="7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7200" dirty="0" smtClean="0"/>
                        <a:t>الفاظ </a:t>
                      </a:r>
                      <a:endParaRPr lang="en-US" sz="72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چٹان</a:t>
                      </a:r>
                      <a:endParaRPr lang="en-US" sz="40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پتھر </a:t>
                      </a:r>
                      <a:endParaRPr lang="en-US" sz="7200" dirty="0">
                        <a:latin typeface="Jameel Noori Nastaleeq" panose="02000503000000000004" pitchFamily="2" charset="-78"/>
                        <a:cs typeface="Jameel Noori Nastaleeq" panose="02000503000000000004" pitchFamily="2" charset="-78"/>
                      </a:endParaRPr>
                    </a:p>
                  </a:txBody>
                  <a:tcPr/>
                </a:tc>
              </a:tr>
              <a:tr h="5123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تعجب، شگفتگی</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حیرت </a:t>
                      </a:r>
                      <a:endParaRPr lang="en-US" sz="7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لبھانے والا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چسپ </a:t>
                      </a:r>
                      <a:endParaRPr lang="en-US" sz="7200" b="1"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رغبت  ، آرزو</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 شوق </a:t>
                      </a:r>
                      <a:endParaRPr lang="en-US" sz="7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بستیاں، رہائش گاہیں</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آبادیاں </a:t>
                      </a:r>
                      <a:endParaRPr lang="en-US" sz="7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سرحدیں</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حدود </a:t>
                      </a:r>
                      <a:endParaRPr lang="en-US" sz="7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8496824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8825" y="323689"/>
            <a:ext cx="4184159" cy="646331"/>
          </a:xfrm>
          <a:prstGeom prst="rect">
            <a:avLst/>
          </a:prstGeom>
        </p:spPr>
        <p:txBody>
          <a:bodyPr wrap="none">
            <a:spAutoFit/>
          </a:bodyPr>
          <a:lstStyle/>
          <a:p>
            <a:r>
              <a:rPr lang="ar-SA" sz="3600" dirty="0">
                <a:latin typeface="Jameel Noori Nastaleeq" panose="02000503000000000004" pitchFamily="2" charset="-78"/>
                <a:cs typeface="Jameel Noori Nastaleeq" panose="02000503000000000004" pitchFamily="2" charset="-78"/>
              </a:rPr>
              <a:t>درج ذیل الفاظ کے متضاد الفاظ لکھیں۔</a:t>
            </a:r>
            <a:endParaRPr lang="en-US" sz="36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900321151"/>
              </p:ext>
            </p:extLst>
          </p:nvPr>
        </p:nvGraphicFramePr>
        <p:xfrm>
          <a:off x="2298149" y="1189821"/>
          <a:ext cx="8128000" cy="4663440"/>
        </p:xfrm>
        <a:graphic>
          <a:graphicData uri="http://schemas.openxmlformats.org/drawingml/2006/table">
            <a:tbl>
              <a:tblPr firstRow="1" bandRow="1">
                <a:tableStyleId>{7DF18680-E054-41AD-8BC1-D1AEF772440D}</a:tableStyleId>
              </a:tblPr>
              <a:tblGrid>
                <a:gridCol w="4064000"/>
                <a:gridCol w="4064000"/>
              </a:tblGrid>
              <a:tr h="672623">
                <a:tc>
                  <a:txBody>
                    <a:bodyPr/>
                    <a:lstStyle/>
                    <a:p>
                      <a:pPr algn="ctr"/>
                      <a:r>
                        <a:rPr lang="ar-SA" sz="4400" dirty="0" smtClean="0"/>
                        <a:t>متضاد </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400" dirty="0" smtClean="0"/>
                        <a:t>الفاظ </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ٹھنڈک </a:t>
                      </a:r>
                      <a:endParaRPr lang="en-US" sz="32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تمازت </a:t>
                      </a:r>
                      <a:endParaRPr lang="en-US" sz="11500" dirty="0">
                        <a:latin typeface="Jameel Noori Nastaleeq" panose="02000503000000000004" pitchFamily="2" charset="-78"/>
                        <a:cs typeface="Jameel Noori Nastaleeq" panose="02000503000000000004" pitchFamily="2" charset="-78"/>
                      </a:endParaRPr>
                    </a:p>
                  </a:txBody>
                  <a:tcPr/>
                </a:tc>
              </a:tr>
              <a:tr h="512309">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مشہور </a:t>
                      </a:r>
                      <a:endParaRPr lang="en-US" sz="32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گم نام</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معمولی</a:t>
                      </a:r>
                      <a:endParaRPr lang="en-US" sz="6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شاہانہ </a:t>
                      </a:r>
                      <a:endParaRPr lang="en-US" sz="11500" b="1"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آخر الزکر</a:t>
                      </a:r>
                      <a:endParaRPr lang="en-US" sz="32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60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اول الذکر</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جدید </a:t>
                      </a:r>
                      <a:endParaRPr lang="en-US" sz="32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قدیم </a:t>
                      </a:r>
                      <a:endParaRPr lang="en-US" sz="115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خارج</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داخل </a:t>
                      </a:r>
                      <a:endParaRPr lang="en-US" sz="115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626503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0384" y="205014"/>
            <a:ext cx="5346335" cy="610680"/>
          </a:xfrm>
          <a:prstGeom prst="rect">
            <a:avLst/>
          </a:prstGeom>
        </p:spPr>
        <p:txBody>
          <a:bodyPr wrap="none">
            <a:spAutoFit/>
          </a:bodyPr>
          <a:lstStyle/>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ذیل الفاظ میں سے مذکر اور مؤنث الفاظ الگ الگ لکھیں۔</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486031509"/>
              </p:ext>
            </p:extLst>
          </p:nvPr>
        </p:nvGraphicFramePr>
        <p:xfrm>
          <a:off x="2505725" y="815694"/>
          <a:ext cx="8127999" cy="579120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مؤنث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مذکر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الفاظ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زمین</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دروازہ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وادی</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سراۓ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گاؤں</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سرائے</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سڑک</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دریا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سڑک</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شکست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قلعہ</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قلعه</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بستیاں</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بستیاں</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وادی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دریا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شکست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دروازه</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گاؤں</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4034532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1" cy="6784264"/>
          </a:xfrm>
          <a:prstGeom prst="rect">
            <a:avLst/>
          </a:prstGeom>
        </p:spPr>
      </p:pic>
    </p:spTree>
    <p:extLst>
      <p:ext uri="{BB962C8B-B14F-4D97-AF65-F5344CB8AC3E}">
        <p14:creationId xmlns:p14="http://schemas.microsoft.com/office/powerpoint/2010/main" val="2608651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22431" y="204166"/>
            <a:ext cx="8311663" cy="5625899"/>
          </a:xfrm>
          <a:prstGeom prst="rect">
            <a:avLst/>
          </a:prstGeom>
        </p:spPr>
        <p:txBody>
          <a:bodyPr wrap="square">
            <a:spAutoFit/>
          </a:bodyPr>
          <a:lstStyle/>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متشابہ الفاظ میں جزو ( الف ) اور جزو (ب) کے الفاظ کے معنی لکھیں</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جزو (الف</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وہ الفاظ جن کا املا ایک جیسا ہو لیکن معنی مختلف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ہوں</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 </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ادا</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ادا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کرنا</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کام کو مکمل کرنا یا انجام دینا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ادا</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طر ز یا طریقہ،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انداز</a:t>
            </a:r>
            <a:endPar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بار</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ب</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ار (بوجھ)</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چیز کا وزن یا بھاری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مقدار</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ب</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ار (دفعہ)</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کوئی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خاص وقت یا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موقع</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1430216" y="1942359"/>
            <a:ext cx="7444154" cy="2807820"/>
          </a:xfrm>
          <a:prstGeom prst="rect">
            <a:avLst/>
          </a:prstGeom>
        </p:spPr>
        <p:txBody>
          <a:bodyPr wrap="square">
            <a:spAutoFit/>
          </a:bodyPr>
          <a:lstStyle/>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عرض</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عرض (گزارش)</a:t>
            </a: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درخواست یا بات پیش کرنا</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عرض ( چوڑائی)</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چیز کی سمت میں پھیلاؤ</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endPar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59289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0" y="-392971"/>
            <a:ext cx="6096000" cy="4498667"/>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4</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  كل</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کل (مشین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مخصوص حالت یا طریقے سے متعلق</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endPar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کل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آنے والا یا گزرا ہوا دن</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وقت کی کوئی مخصوص حد</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آب</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آب (پانی)</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پانی یا مائع</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آب (چمک)</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روشنی یا چمکدار کیفیت</a:t>
            </a:r>
            <a:endParaRPr lang="en-US" sz="2800" dirty="0" smtClean="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5967046" y="3761078"/>
            <a:ext cx="6096000" cy="2244204"/>
          </a:xfrm>
          <a:prstGeom prst="rect">
            <a:avLst/>
          </a:prstGeom>
        </p:spPr>
        <p:txBody>
          <a:bodyPr>
            <a:spAutoFit/>
          </a:bodyPr>
          <a:lstStyle/>
          <a:p>
            <a:pPr algn="r" rtl="1">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 (زمانہ</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وقت کا کوئی مخصوص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عرصہ</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 ( گردش)</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کسی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چیز کا گزرنا یا سر کنا</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4" name="Rectangle 3"/>
          <p:cNvSpPr/>
          <p:nvPr/>
        </p:nvSpPr>
        <p:spPr>
          <a:xfrm>
            <a:off x="-193431" y="1328013"/>
            <a:ext cx="6096000" cy="2777683"/>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7</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رقم </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رقم  (رو پیا پیسا</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پیسا</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رقم ( لکھنا)</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p>
          <a:p>
            <a:pPr algn="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چیز کو لکھنا یا درج کرنا </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0543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799" y="-352284"/>
            <a:ext cx="8569569" cy="5625899"/>
          </a:xfrm>
          <a:prstGeom prst="rect">
            <a:avLst/>
          </a:prstGeom>
        </p:spPr>
        <p:txBody>
          <a:bodyPr wrap="square">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جزو (ب)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الفاظ جن کا املا ایک جیسا ہولیکن اعراب کی تبدیلی سے ان کے معنی میں فرق آجاتا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ہو</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راورڈر</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ہمت یا کوشش</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ڈر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خوف یا خوف کا احساس</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مُلک اور مُلک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مُلک</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ملک، ریاست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مُلک</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مالک یا حکمران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902678" y="1379439"/>
            <a:ext cx="6096000" cy="4498667"/>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عِلم  اور عَلم</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عِلم</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سیکھنا یا تعلیم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عَلم</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جھنڈا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 اور دُور</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وقت  ،  زمانہ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دُور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فاصلہ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966600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9846" y="-194790"/>
            <a:ext cx="6096000" cy="5625899"/>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دَھن اور دُھن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دَھن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مال یا دولت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endPar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دُھن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دھیان  ۔ لَے</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بَین  اور بِین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بَی</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رونا یا غم کی آواز</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بِین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ایک ساز</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7</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شیر  اور شِیر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ش</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یر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جانور (شیر) ، جنگلی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جانور</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شِی</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دودھ</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0" y="556783"/>
            <a:ext cx="6096000" cy="4498667"/>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8</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سحر  اور سِحر </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سحر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طلوعِ صبح یا روشنی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سِحر</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جادو یا جادوی اثرات</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9</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اِعراب اور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اَعراب</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اِعراب</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کسی زبان یا عبارت میں علامات کی  تبدیلی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اَعراب</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بدو  ، عرب کے صحرا نشین</a:t>
            </a:r>
            <a:endParaRPr lang="en-US" sz="28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30424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6769" y="597471"/>
            <a:ext cx="10562492" cy="4959691"/>
          </a:xfrm>
          <a:prstGeom prst="rect">
            <a:avLst/>
          </a:prstGeom>
        </p:spPr>
        <p:txBody>
          <a:bodyPr wrap="square">
            <a:spAutoFit/>
          </a:bodyPr>
          <a:lstStyle/>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رموز اوقاف کی علامتوں: استفہامیہ یا سوالیہ ندائیہ، فجائیہ، واوین، قوسین اور خط کی علامتوں کا استعمال کرتے ہوئے ہر علامت کی دو دو مثالیں مزید دیں</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جواب: رموز اوقاف کی علامتوں کا استعمال</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استفہامیہ یا سوالیہ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آپ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کہاں جا رہے ہیں</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تم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نے یہ کتاب کب خریدی تھی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ندائیه</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اے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دوست ! تم کہاں ہو</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خدا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کی قسم ! میں تمھارے ساتھ ہوں</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spTree>
    <p:extLst>
      <p:ext uri="{BB962C8B-B14F-4D97-AF65-F5344CB8AC3E}">
        <p14:creationId xmlns:p14="http://schemas.microsoft.com/office/powerpoint/2010/main" val="3861626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5173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3260" y="0"/>
            <a:ext cx="9976339" cy="5062283"/>
          </a:xfrm>
          <a:prstGeom prst="rect">
            <a:avLst/>
          </a:prstGeom>
        </p:spPr>
        <p:txBody>
          <a:bodyPr wrap="square">
            <a:spAutoFit/>
          </a:bodyPr>
          <a:lstStyle/>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فجائیہ</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اوہ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یہ کیا ہو گیا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افسوس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وہ ہمیں چھوڑ کر چلے گئے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واوین</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 "  </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استاد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نے کہا: ”تمھیں محنت کرنی ہوگی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اس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نے کہا: میں تمھیں ہمیشہ یاد رکھوں گا۔</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قوسین</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 </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ہمارے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استاد ( جو ہمارے کلاس کے سب سے اچھے استاد ہیں) نے ہمیں نئے موضوع کے بارے میں بتایا</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میں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نے تمھیں بتایا تھا (اگر تم نے سنا ہوتا ) تو تمھارا خیال کچھ اور ہوتا۔</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5943599" y="4560963"/>
            <a:ext cx="6096000" cy="2214068"/>
          </a:xfrm>
          <a:prstGeom prst="rect">
            <a:avLst/>
          </a:prstGeom>
        </p:spPr>
        <p:txBody>
          <a:bodyPr>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 _ )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وہ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بیمار تھا۔ لیکن پھر بھی کام کرتا رہا</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میری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زندگی میں بہت کچھ بدل چکا ہے ۔ خاص طور پر میرے خیالات </a:t>
            </a:r>
            <a:endParaRPr lang="en-US" sz="2800" dirty="0">
              <a:latin typeface="Jameel Noori Nastaleeq" panose="02000503000000000004" pitchFamily="2" charset="-78"/>
              <a:cs typeface="Jameel Noori Nastaleeq" panose="02000503000000000004" pitchFamily="2" charset="-78"/>
            </a:endParaRPr>
          </a:p>
        </p:txBody>
      </p:sp>
      <p:pic>
        <p:nvPicPr>
          <p:cNvPr id="4" name="Picture 3"/>
          <p:cNvPicPr>
            <a:picLocks noChangeAspect="1"/>
          </p:cNvPicPr>
          <p:nvPr/>
        </p:nvPicPr>
        <p:blipFill>
          <a:blip r:embed="rId2"/>
          <a:stretch>
            <a:fillRect/>
          </a:stretch>
        </p:blipFill>
        <p:spPr>
          <a:xfrm>
            <a:off x="4208585" y="182808"/>
            <a:ext cx="2649049" cy="1294302"/>
          </a:xfrm>
          <a:prstGeom prst="rect">
            <a:avLst/>
          </a:prstGeom>
        </p:spPr>
      </p:pic>
    </p:spTree>
    <p:extLst>
      <p:ext uri="{BB962C8B-B14F-4D97-AF65-F5344CB8AC3E}">
        <p14:creationId xmlns:p14="http://schemas.microsoft.com/office/powerpoint/2010/main" val="3511208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7474" y="0"/>
            <a:ext cx="11434526" cy="7260706"/>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درج ذیل پیرا گراف توجہ سے پڑھیں اور آخر میں دیے گئے سوالوں کے جواب تحریر کریں</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تفهیم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فورٹ منرو، پنجاب کے ضلع ڈیرا غازی خان میں واقع ایک حسین پہاڑی مقام ہے جو اپنی قدرتی خوب صورتی اور دل کش مناظر کے باعث سیاحوں کے لیے ایک پرکشش مقام ہے۔ سطح سمندر سے تقریبا 6470 فٹ بلند یہ مقام موسم گرما میں ٹھنڈی ہوائیں اور سرسبز پہاڑوں کا دل کش منظر پیش کرتا ہے۔ یہاں کے جنگلات، خوب صورت وادیاں اور چشمے دیکھنے والوں کو مسحور کر دیتے ہیں۔ فورٹ منرو کو تاریخی اہمیت بھی حاصل ہے، کیوں کہ یہ علاقہ ماضی میں برطانوی فوج کے لیے ایک دفاعی چوکی کے طور پر استعمال ہوتا تھا۔ یہاں کی مخصوص ثقافت، روایتی طرز زندگی اور مقامی دست کاریوں کی دکانیں بھی سیاحوں کو اپنی طرف کهینچتی ہیں۔ فورٹ منرو کا سفر نہ صرف فطرت سے محبت کرنے والوں کے لیے ایک خوش گوار تجربہ ہوتا ہے بلکہ وہ لوگ جو سکون اور فطرت کے قریب رہنا چاہتے ہیں ، ان کے لیے بھی یہ ایک بہترین تفریحی مقام ہے</a:t>
            </a:r>
            <a:r>
              <a:rPr lang="ar-SA"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سوالات کے جوابات دیں۔ </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 الف) فورٹ منرو کہاں واقع ہے اور اس کی وجہ شہرت کیا ہے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ar-SA" sz="3200" dirty="0" smtClean="0">
                <a:latin typeface="Jameel Noori Nastaleeq" panose="02000503000000000004" pitchFamily="2" charset="-78"/>
                <a:cs typeface="Jameel Noori Nastaleeq" panose="02000503000000000004" pitchFamily="2" charset="-78"/>
              </a:rPr>
              <a:t>فورٹ </a:t>
            </a:r>
            <a:r>
              <a:rPr lang="ar-SA" sz="3200" dirty="0">
                <a:latin typeface="Jameel Noori Nastaleeq" panose="02000503000000000004" pitchFamily="2" charset="-78"/>
                <a:cs typeface="Jameel Noori Nastaleeq" panose="02000503000000000004" pitchFamily="2" charset="-78"/>
              </a:rPr>
              <a:t>منرو، پنجاب کے ضلع ڈیرہ غازی خان میں واقع ایک حسین پہاڑی مقام ہے۔ اس کی شہرت اس کی قدرتی خوبصورتی ، دل کش مناظر اور سیاحوں کے لیے ایک پرکشش مقام ہونے کی وجہ سے ہے۔ </a:t>
            </a:r>
            <a:endParaRPr lang="en-US" sz="3200" dirty="0">
              <a:latin typeface="Jameel Noori Nastaleeq" panose="02000503000000000004" pitchFamily="2" charset="-78"/>
              <a:cs typeface="Jameel Noori Nastaleeq" panose="02000503000000000004" pitchFamily="2" charset="-78"/>
            </a:endParaRPr>
          </a:p>
          <a:p>
            <a:pPr algn="r"/>
            <a:r>
              <a:rPr lang="ar-SA" sz="3200" dirty="0" smtClean="0">
                <a:latin typeface="Jameel Noori Nastaleeq" panose="02000503000000000004" pitchFamily="2" charset="-78"/>
                <a:cs typeface="Jameel Noori Nastaleeq" panose="02000503000000000004" pitchFamily="2" charset="-78"/>
              </a:rPr>
              <a:t> </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665926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640"/>
            <a:ext cx="11977735" cy="6124754"/>
          </a:xfrm>
          <a:prstGeom prst="rect">
            <a:avLst/>
          </a:prstGeom>
        </p:spPr>
        <p:txBody>
          <a:bodyPr wrap="square">
            <a:spAutoFit/>
          </a:bodyPr>
          <a:lstStyle/>
          <a:p>
            <a:pPr algn="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a:t>
            </a:r>
            <a:r>
              <a:rPr lang="ar-SA" sz="2800" dirty="0">
                <a:solidFill>
                  <a:srgbClr val="FF0000"/>
                </a:solidFill>
                <a:latin typeface="Jameel Noori Nastaleeq" panose="02000503000000000004" pitchFamily="2" charset="-78"/>
                <a:cs typeface="Jameel Noori Nastaleeq" panose="02000503000000000004" pitchFamily="2" charset="-78"/>
              </a:rPr>
              <a:t>ب) فورٹ منرو کا موسم کیسا ہوتا ہے</a:t>
            </a:r>
            <a:r>
              <a:rPr lang="ar-SA" sz="2800" dirty="0" smtClean="0">
                <a:solidFill>
                  <a:srgbClr val="FF0000"/>
                </a:solidFill>
                <a:latin typeface="Jameel Noori Nastaleeq" panose="02000503000000000004" pitchFamily="2" charset="-78"/>
                <a:cs typeface="Jameel Noori Nastaleeq" panose="02000503000000000004" pitchFamily="2" charset="-78"/>
              </a:rPr>
              <a:t>؟</a:t>
            </a:r>
            <a:r>
              <a:rPr lang="en-US" sz="2800" dirty="0">
                <a:solidFill>
                  <a:srgbClr val="FF0000"/>
                </a:solidFill>
                <a:latin typeface="Jameel Noori Nastaleeq" panose="02000503000000000004" pitchFamily="2" charset="-78"/>
                <a:cs typeface="Jameel Noori Nastaleeq" panose="02000503000000000004" pitchFamily="2" charset="-78"/>
              </a:rPr>
              <a:t> </a:t>
            </a:r>
          </a:p>
          <a:p>
            <a:pPr algn="r"/>
            <a:r>
              <a:rPr lang="ar-SA" sz="2800" dirty="0">
                <a:solidFill>
                  <a:srgbClr val="FF0000"/>
                </a:solidFill>
                <a:latin typeface="Jameel Noori Nastaleeq" panose="02000503000000000004" pitchFamily="2" charset="-78"/>
                <a:cs typeface="Jameel Noori Nastaleeq" panose="02000503000000000004" pitchFamily="2" charset="-78"/>
              </a:rPr>
              <a:t>جواب:۔ </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a:latin typeface="Jameel Noori Nastaleeq" panose="02000503000000000004" pitchFamily="2" charset="-78"/>
                <a:cs typeface="Jameel Noori Nastaleeq" panose="02000503000000000004" pitchFamily="2" charset="-78"/>
              </a:rPr>
              <a:t>فورٹ منرو کا موسم موسم گرما میں ٹھنڈی ہوائیں اور سرسبز پہاڑوں کا دل کش منظر پیش کرتا ہے، جو اسے ایک خوشگوار اور خوش آئیند مقام بناتا ہے</a:t>
            </a:r>
            <a:r>
              <a:rPr lang="ar-SA" sz="2800" dirty="0" smtClean="0">
                <a:latin typeface="Jameel Noori Nastaleeq" panose="02000503000000000004" pitchFamily="2" charset="-78"/>
                <a:cs typeface="Jameel Noori Nastaleeq" panose="02000503000000000004" pitchFamily="2" charset="-78"/>
              </a:rPr>
              <a:t>۔</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a:t>
            </a:r>
            <a:r>
              <a:rPr lang="ar-SA" sz="2800" dirty="0">
                <a:solidFill>
                  <a:srgbClr val="FF0000"/>
                </a:solidFill>
                <a:latin typeface="Jameel Noori Nastaleeq" panose="02000503000000000004" pitchFamily="2" charset="-78"/>
                <a:cs typeface="Jameel Noori Nastaleeq" panose="02000503000000000004" pitchFamily="2" charset="-78"/>
              </a:rPr>
              <a:t>ج) فورٹ منرو کی تاریخی حیثیت کا پس منظر کیا ہے</a:t>
            </a:r>
            <a:r>
              <a:rPr lang="ar-SA" sz="2800" dirty="0" smtClean="0">
                <a:solidFill>
                  <a:srgbClr val="FF0000"/>
                </a:solidFill>
                <a:latin typeface="Jameel Noori Nastaleeq" panose="02000503000000000004" pitchFamily="2" charset="-78"/>
                <a:cs typeface="Jameel Noori Nastaleeq" panose="02000503000000000004" pitchFamily="2" charset="-78"/>
              </a:rPr>
              <a:t>؟</a:t>
            </a:r>
            <a:r>
              <a:rPr lang="en-US" sz="2800" dirty="0">
                <a:solidFill>
                  <a:srgbClr val="FF0000"/>
                </a:solidFill>
                <a:latin typeface="Jameel Noori Nastaleeq" panose="02000503000000000004" pitchFamily="2" charset="-78"/>
                <a:cs typeface="Jameel Noori Nastaleeq" panose="02000503000000000004" pitchFamily="2" charset="-78"/>
              </a:rPr>
              <a:t> </a:t>
            </a:r>
          </a:p>
          <a:p>
            <a:pPr algn="r"/>
            <a:r>
              <a:rPr lang="ar-SA" sz="2800" dirty="0">
                <a:solidFill>
                  <a:srgbClr val="FF0000"/>
                </a:solidFill>
                <a:latin typeface="Jameel Noori Nastaleeq" panose="02000503000000000004" pitchFamily="2" charset="-78"/>
                <a:cs typeface="Jameel Noori Nastaleeq" panose="02000503000000000004" pitchFamily="2" charset="-78"/>
              </a:rPr>
              <a:t>جواب:۔</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a:latin typeface="Jameel Noori Nastaleeq" panose="02000503000000000004" pitchFamily="2" charset="-78"/>
                <a:cs typeface="Jameel Noori Nastaleeq" panose="02000503000000000004" pitchFamily="2" charset="-78"/>
              </a:rPr>
              <a:t>فورٹ منرو کا تاریخی پس منظر اس بات پر مشتمل ہے کہ یہ علاقہ ماضی میں برطانوی فوج کے لیے ایک دفاعی چوکی کے طور پر استعمال ہوتا تھا</a:t>
            </a:r>
            <a:r>
              <a:rPr lang="ar-SA" sz="2800" dirty="0" smtClean="0">
                <a:latin typeface="Jameel Noori Nastaleeq" panose="02000503000000000004" pitchFamily="2" charset="-78"/>
                <a:cs typeface="Jameel Noori Nastaleeq" panose="02000503000000000004" pitchFamily="2" charset="-78"/>
              </a:rPr>
              <a:t>۔</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a:t>
            </a:r>
            <a:r>
              <a:rPr lang="ar-SA" sz="2800" dirty="0">
                <a:solidFill>
                  <a:srgbClr val="FF0000"/>
                </a:solidFill>
                <a:latin typeface="Jameel Noori Nastaleeq" panose="02000503000000000004" pitchFamily="2" charset="-78"/>
                <a:cs typeface="Jameel Noori Nastaleeq" panose="02000503000000000004" pitchFamily="2" charset="-78"/>
              </a:rPr>
              <a:t>د) فورٹ منرو اپنی ثقافت اور دست کاریوں کے حوالے سے کیسی شہرت رکھتا ہے</a:t>
            </a:r>
            <a:r>
              <a:rPr lang="ar-SA" sz="2800" dirty="0" smtClean="0">
                <a:solidFill>
                  <a:srgbClr val="FF0000"/>
                </a:solidFill>
                <a:latin typeface="Jameel Noori Nastaleeq" panose="02000503000000000004" pitchFamily="2" charset="-78"/>
                <a:cs typeface="Jameel Noori Nastaleeq" panose="02000503000000000004" pitchFamily="2" charset="-78"/>
              </a:rPr>
              <a:t>؟</a:t>
            </a:r>
            <a:r>
              <a:rPr lang="en-US" sz="2800" dirty="0">
                <a:solidFill>
                  <a:srgbClr val="FF0000"/>
                </a:solidFill>
                <a:latin typeface="Jameel Noori Nastaleeq" panose="02000503000000000004" pitchFamily="2" charset="-78"/>
                <a:cs typeface="Jameel Noori Nastaleeq" panose="02000503000000000004" pitchFamily="2" charset="-78"/>
              </a:rPr>
              <a:t> </a:t>
            </a:r>
          </a:p>
          <a:p>
            <a:pPr algn="r"/>
            <a:r>
              <a:rPr lang="ar-SA" sz="2800" dirty="0">
                <a:solidFill>
                  <a:srgbClr val="FF0000"/>
                </a:solidFill>
                <a:latin typeface="Jameel Noori Nastaleeq" panose="02000503000000000004" pitchFamily="2" charset="-78"/>
                <a:cs typeface="Jameel Noori Nastaleeq" panose="02000503000000000004" pitchFamily="2" charset="-78"/>
              </a:rPr>
              <a:t>جواب:۔</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a:latin typeface="Jameel Noori Nastaleeq" panose="02000503000000000004" pitchFamily="2" charset="-78"/>
                <a:cs typeface="Jameel Noori Nastaleeq" panose="02000503000000000004" pitchFamily="2" charset="-78"/>
              </a:rPr>
              <a:t>فورٹ منرو اپنی مخصوص ثقافت، روایتی طرز زندگی اور مقامی دست کاریوں کی دکانوں کے حوالے سے شہرت رکھتا ہے، جو سیاحوں کو اپنی طرف کھینچتی ہیں</a:t>
            </a:r>
            <a:r>
              <a:rPr lang="ar-SA" sz="2800" dirty="0" smtClean="0">
                <a:latin typeface="Jameel Noori Nastaleeq" panose="02000503000000000004" pitchFamily="2" charset="-78"/>
                <a:cs typeface="Jameel Noori Nastaleeq" panose="02000503000000000004" pitchFamily="2" charset="-78"/>
              </a:rPr>
              <a:t>۔</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a:t>
            </a:r>
            <a:r>
              <a:rPr lang="ar-SA" sz="2800" dirty="0">
                <a:solidFill>
                  <a:srgbClr val="FF0000"/>
                </a:solidFill>
                <a:latin typeface="Jameel Noori Nastaleeq" panose="02000503000000000004" pitchFamily="2" charset="-78"/>
                <a:cs typeface="Jameel Noori Nastaleeq" panose="02000503000000000004" pitchFamily="2" charset="-78"/>
              </a:rPr>
              <a:t>ہ) اس عبارت کا مناسب عنوان تجویز کریں</a:t>
            </a:r>
            <a:r>
              <a:rPr lang="ar-SA" sz="2800" dirty="0" smtClean="0">
                <a:solidFill>
                  <a:srgbClr val="FF0000"/>
                </a:solidFill>
                <a:latin typeface="Jameel Noori Nastaleeq" panose="02000503000000000004" pitchFamily="2" charset="-78"/>
                <a:cs typeface="Jameel Noori Nastaleeq" panose="02000503000000000004" pitchFamily="2" charset="-78"/>
              </a:rPr>
              <a:t>۔</a:t>
            </a:r>
            <a:r>
              <a:rPr lang="en-US" sz="2800" dirty="0">
                <a:solidFill>
                  <a:srgbClr val="FF0000"/>
                </a:solidFill>
                <a:latin typeface="Jameel Noori Nastaleeq" panose="02000503000000000004" pitchFamily="2" charset="-78"/>
                <a:cs typeface="Jameel Noori Nastaleeq" panose="02000503000000000004" pitchFamily="2" charset="-78"/>
              </a:rPr>
              <a:t> </a:t>
            </a:r>
          </a:p>
          <a:p>
            <a:pPr algn="r"/>
            <a:r>
              <a:rPr lang="ar-SA" sz="2800" dirty="0">
                <a:solidFill>
                  <a:srgbClr val="FF0000"/>
                </a:solidFill>
                <a:latin typeface="Jameel Noori Nastaleeq" panose="02000503000000000004" pitchFamily="2" charset="-78"/>
                <a:cs typeface="Jameel Noori Nastaleeq" panose="02000503000000000004" pitchFamily="2" charset="-78"/>
              </a:rPr>
              <a:t>جواب:۔ </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a:latin typeface="Jameel Noori Nastaleeq" panose="02000503000000000004" pitchFamily="2" charset="-78"/>
                <a:cs typeface="Jameel Noori Nastaleeq" panose="02000503000000000004" pitchFamily="2" charset="-78"/>
              </a:rPr>
              <a:t>اس عبارت کا عنوان " فورٹ منرو: قدرتی خوبصورتی اور تاریخی اہمیت کا حامل مقام "  ہے</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1890070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488</Words>
  <Application>Microsoft Office PowerPoint</Application>
  <PresentationFormat>Widescreen</PresentationFormat>
  <Paragraphs>339</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41</cp:revision>
  <dcterms:created xsi:type="dcterms:W3CDTF">2025-02-16T18:58:46Z</dcterms:created>
  <dcterms:modified xsi:type="dcterms:W3CDTF">2025-06-15T04:51:32Z</dcterms:modified>
</cp:coreProperties>
</file>