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314" r:id="rId5"/>
    <p:sldId id="315" r:id="rId6"/>
    <p:sldId id="261" r:id="rId7"/>
    <p:sldId id="262" r:id="rId8"/>
    <p:sldId id="263" r:id="rId9"/>
    <p:sldId id="264" r:id="rId10"/>
    <p:sldId id="292" r:id="rId11"/>
    <p:sldId id="293" r:id="rId12"/>
    <p:sldId id="270" r:id="rId13"/>
    <p:sldId id="271" r:id="rId14"/>
    <p:sldId id="316" r:id="rId15"/>
    <p:sldId id="317" r:id="rId16"/>
    <p:sldId id="297" r:id="rId17"/>
    <p:sldId id="304" r:id="rId18"/>
    <p:sldId id="318" r:id="rId19"/>
    <p:sldId id="319" r:id="rId20"/>
    <p:sldId id="32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65" d="100"/>
          <a:sy n="65" d="100"/>
        </p:scale>
        <p:origin x="70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087259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745478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8316F3-2FBF-4E4E-B5D5-1510590DD99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584564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8316F3-2FBF-4E4E-B5D5-1510590DD990}" type="datetimeFigureOut">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054218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8316F3-2FBF-4E4E-B5D5-1510590DD990}" type="datetimeFigureOut">
              <a:rPr lang="en-US" smtClean="0"/>
              <a:t>6/15/2025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365531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8316F3-2FBF-4E4E-B5D5-1510590DD990}" type="datetimeFigureOut">
              <a:rPr lang="en-US" smtClean="0"/>
              <a:t>6/15/2025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3205672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8316F3-2FBF-4E4E-B5D5-1510590DD990}" type="datetimeFigureOut">
              <a:rPr lang="en-US" smtClean="0"/>
              <a:t>6/15/2025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4294137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316F3-2FBF-4E4E-B5D5-1510590DD990}" type="datetimeFigureOut">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1964814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316F3-2FBF-4E4E-B5D5-1510590DD990}" type="datetimeFigureOut">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105932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285483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67700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8316F3-2FBF-4E4E-B5D5-1510590DD990}" type="datetimeFigureOut">
              <a:rPr lang="en-US" smtClean="0"/>
              <a:t>6/15/2025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A218A6-74B9-475A-AF9E-B5738651263A}" type="slidenum">
              <a:rPr lang="en-US" smtClean="0"/>
              <a:t>‹#›</a:t>
            </a:fld>
            <a:endParaRPr lang="en-US"/>
          </a:p>
        </p:txBody>
      </p:sp>
    </p:spTree>
    <p:extLst>
      <p:ext uri="{BB962C8B-B14F-4D97-AF65-F5344CB8AC3E}">
        <p14:creationId xmlns:p14="http://schemas.microsoft.com/office/powerpoint/2010/main" val="637907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84909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0"/>
            <a:ext cx="5148493" cy="6751426"/>
          </a:xfrm>
          <a:prstGeom prst="rect">
            <a:avLst/>
          </a:prstGeom>
        </p:spPr>
      </p:pic>
    </p:spTree>
    <p:extLst>
      <p:ext uri="{BB962C8B-B14F-4D97-AF65-F5344CB8AC3E}">
        <p14:creationId xmlns:p14="http://schemas.microsoft.com/office/powerpoint/2010/main" val="3395307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48289" y="-1"/>
            <a:ext cx="7634689" cy="6836027"/>
          </a:xfrm>
          <a:prstGeom prst="rect">
            <a:avLst/>
          </a:prstGeom>
        </p:spPr>
      </p:pic>
      <p:sp>
        <p:nvSpPr>
          <p:cNvPr id="2" name="Rectangle 1"/>
          <p:cNvSpPr/>
          <p:nvPr/>
        </p:nvSpPr>
        <p:spPr>
          <a:xfrm>
            <a:off x="6599104" y="6091782"/>
            <a:ext cx="2550022" cy="5838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898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66357821"/>
              </p:ext>
            </p:extLst>
          </p:nvPr>
        </p:nvGraphicFramePr>
        <p:xfrm>
          <a:off x="0" y="0"/>
          <a:ext cx="12192000" cy="6778400"/>
        </p:xfrm>
        <a:graphic>
          <a:graphicData uri="http://schemas.openxmlformats.org/drawingml/2006/table">
            <a:tbl>
              <a:tblPr firstRow="1" bandRow="1">
                <a:tableStyleId>{21E4AEA4-8DFA-4A89-87EB-49C32662AFE0}</a:tableStyleId>
              </a:tblPr>
              <a:tblGrid>
                <a:gridCol w="2032000"/>
                <a:gridCol w="2032000"/>
                <a:gridCol w="2032000"/>
                <a:gridCol w="2032000"/>
                <a:gridCol w="2032000"/>
                <a:gridCol w="2032000"/>
              </a:tblGrid>
              <a:tr h="583352">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2800" dirty="0">
                        <a:latin typeface="Jameel Noori Nastaleeq" panose="02000503000000000004" pitchFamily="2" charset="-78"/>
                        <a:cs typeface="Jameel Noori Nastaleeq" panose="02000503000000000004" pitchFamily="2" charset="-78"/>
                      </a:endParaRPr>
                    </a:p>
                  </a:txBody>
                  <a:tcPr/>
                </a:tc>
              </a:tr>
              <a:tr h="583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خوبصورت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حسین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جنگلی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وحشی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حفاظت کی جگہ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پناہ </a:t>
                      </a:r>
                      <a:endParaRPr lang="en-US" sz="2800" dirty="0">
                        <a:latin typeface="Jameel Noori Nastaleeq" panose="02000503000000000004" pitchFamily="2" charset="-78"/>
                        <a:cs typeface="Jameel Noori Nastaleeq" panose="02000503000000000004" pitchFamily="2" charset="-78"/>
                      </a:endParaRPr>
                    </a:p>
                  </a:txBody>
                  <a:tcPr/>
                </a:tc>
              </a:tr>
              <a:tr h="583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ناچ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رقص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غیر متعلق</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لا تعلق</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ایک خطرناک جانور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بھیڑیا </a:t>
                      </a:r>
                      <a:endParaRPr lang="en-US" sz="2800" dirty="0">
                        <a:latin typeface="Jameel Noori Nastaleeq" panose="02000503000000000004" pitchFamily="2" charset="-78"/>
                        <a:cs typeface="Jameel Noori Nastaleeq" panose="02000503000000000004" pitchFamily="2" charset="-78"/>
                      </a:endParaRPr>
                    </a:p>
                  </a:txBody>
                  <a:tcPr/>
                </a:tc>
              </a:tr>
              <a:tr h="583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سخت غصے میں ہونا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آگ بگولا</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پاگل</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باولا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طلسم ، شعبدہ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جادو </a:t>
                      </a:r>
                      <a:endParaRPr lang="en-US" sz="2800" dirty="0">
                        <a:latin typeface="Jameel Noori Nastaleeq" panose="02000503000000000004" pitchFamily="2" charset="-78"/>
                        <a:cs typeface="Jameel Noori Nastaleeq" panose="02000503000000000004" pitchFamily="2" charset="-78"/>
                      </a:endParaRPr>
                    </a:p>
                  </a:txBody>
                  <a:tcPr/>
                </a:tc>
              </a:tr>
              <a:tr h="583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جوڑ ، بدن ، جسم</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انگ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آرام</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سکون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آسانیاں سہولتیں</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آسائشیں </a:t>
                      </a:r>
                      <a:endParaRPr lang="en-US" sz="2800" dirty="0">
                        <a:latin typeface="Jameel Noori Nastaleeq" panose="02000503000000000004" pitchFamily="2" charset="-78"/>
                        <a:cs typeface="Jameel Noori Nastaleeq" panose="02000503000000000004" pitchFamily="2" charset="-78"/>
                      </a:endParaRPr>
                    </a:p>
                  </a:txBody>
                  <a:tcPr/>
                </a:tc>
              </a:tr>
              <a:tr h="583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گل پن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باولا پن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صلاح</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مشوره</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ایثار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قربانی </a:t>
                      </a:r>
                      <a:endParaRPr lang="en-US" sz="2800" dirty="0">
                        <a:latin typeface="Jameel Noori Nastaleeq" panose="02000503000000000004" pitchFamily="2" charset="-78"/>
                        <a:cs typeface="Jameel Noori Nastaleeq" panose="02000503000000000004" pitchFamily="2" charset="-78"/>
                      </a:endParaRPr>
                    </a:p>
                  </a:txBody>
                  <a:tcPr/>
                </a:tc>
              </a:tr>
              <a:tr h="9164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برا بھلا کہنا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کوسنا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سوچنے سمجھنے کے قابل نہ رہنا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ماؤف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خوف و ہراس</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سنسنی </a:t>
                      </a:r>
                      <a:endParaRPr lang="en-US" sz="2800" dirty="0">
                        <a:latin typeface="Jameel Noori Nastaleeq" panose="02000503000000000004" pitchFamily="2" charset="-78"/>
                        <a:cs typeface="Jameel Noori Nastaleeq" panose="02000503000000000004" pitchFamily="2" charset="-78"/>
                      </a:endParaRPr>
                    </a:p>
                  </a:txBody>
                  <a:tcPr/>
                </a:tc>
              </a:tr>
              <a:tr h="583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رسی ڈالنا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پھندا ڈالنا</a:t>
                      </a:r>
                      <a:r>
                        <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پھانسی دینے والا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جلاد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زبردستی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جبر </a:t>
                      </a:r>
                      <a:endParaRPr lang="en-US" sz="2800" dirty="0">
                        <a:latin typeface="Jameel Noori Nastaleeq" panose="02000503000000000004" pitchFamily="2" charset="-78"/>
                        <a:cs typeface="Jameel Noori Nastaleeq" panose="02000503000000000004" pitchFamily="2" charset="-78"/>
                      </a:endParaRPr>
                    </a:p>
                  </a:txBody>
                  <a:tcPr/>
                </a:tc>
              </a:tr>
              <a:tr h="583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خوف و ہراس</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سنسی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ٹکر مارنا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ٹھوکر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بوریت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اکتاہٹ </a:t>
                      </a:r>
                      <a:endParaRPr lang="en-US" sz="2800" dirty="0">
                        <a:latin typeface="Jameel Noori Nastaleeq" panose="02000503000000000004" pitchFamily="2" charset="-78"/>
                        <a:cs typeface="Jameel Noori Nastaleeq" panose="02000503000000000004" pitchFamily="2" charset="-78"/>
                      </a:endParaRPr>
                    </a:p>
                  </a:txBody>
                  <a:tcPr/>
                </a:tc>
              </a:tr>
              <a:tr h="583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ٹھکانا، رہنے کی جگہ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مسکن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معمولی چیز</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رائی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کم ہمتی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بزدلی </a:t>
                      </a:r>
                      <a:endParaRPr lang="en-US" sz="2800" dirty="0">
                        <a:latin typeface="Jameel Noori Nastaleeq" panose="02000503000000000004" pitchFamily="2" charset="-78"/>
                        <a:cs typeface="Jameel Noori Nastaleeq" panose="02000503000000000004" pitchFamily="2" charset="-78"/>
                      </a:endParaRPr>
                    </a:p>
                  </a:txBody>
                  <a:tcPr/>
                </a:tc>
              </a:tr>
              <a:tr h="5833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فائدہ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بے سود</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غصے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غراہٹ</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پاگل پن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جنون </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2341792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378" y="0"/>
            <a:ext cx="12107537" cy="6719275"/>
          </a:xfrm>
          <a:prstGeom prst="rect">
            <a:avLst/>
          </a:prstGeom>
        </p:spPr>
        <p:txBody>
          <a:bodyPr wrap="square">
            <a:spAutoFit/>
          </a:bodyPr>
          <a:lstStyle/>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خلاصہ :۔ </a:t>
            </a:r>
            <a:endParaRPr lang="en-US" sz="30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کہانی </a:t>
            </a: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کا آغاز اس شخص سے ہوتا ہے جس نے ایک درخت پر پناہ لے رکھی ہے اور نیچے موجود بھیڑیے سے خوف زدہ ہے۔ درخت کے نیچے خوف کا سامنا کرنے والے انسان کے لیے تمام آسائشیں موجود ہیں، لیکن اس کی سب سے بڑی تڑپ آزادی ہے، جسے حاصل کرنے کے لیے اسے اپنی خوف کی حالت سے باہر نکلنا ہوگا۔ اس شخص کا خوف اس کے اندر ایک ذہنی اذیت پیدا کرتا ہے، اور وہ بھی بھی اپنے خوف پر قابونہیں پاتا۔ اس کی زندگی ایک مسلسل خوف میں ڈوبی ہوتی ہے۔ ایک دن وہ شخص درخت پر اکیلا نہیں ہوتا، بلکہ ایک اور انسان آکر اس کے ساتھ پناہ لیتا ہے۔ دونوں کا خوف ایک دوسرے کے بھیڑیے سے مختلف ہوتا ہے، لیکن دونوں اس خوف میں مشترک ہیں ۔ دونوں افراد فیصلہ کرتے ہیں کہ وہ نیچے اتر کر اپنے اپنے بھیڑیے سے لڑیں گے تا کہ اس عذاب سے نجات حاصل کر سکیں ۔ ایک شخص اپنے خوف کو شکست دے کر نیچے اترتا ہے اور اپنے بھیڑیے کو ہلاک کر دیتا ہے،  لیکن دوسرا شخص اپنے خوف کی وجہ سے درخت سے نہیں اترتا۔ کامیاب شخص آزادی حاصل کر کے خوشی سے رقص کرتا ہے، لیکن جب وہ اپنے ساتھی کو شکر گزار کرنے کے لیے دیکھتا ہے، تو وہ غائب ہوتا ہے۔ آخری منظر میں، وہ شخص دوبارہ درخت پر اکیلا محسوس کرتا ہے، اور اس کے آس پاس نئے لوگ اور نئے بھیڑیے ہوتے ہیں ۔ وہ اب ان لوگوں کی طرف ہنستے ہوئے بڑھتا ہے جو اپنے خوف سے آزاد نہیں ہو پاتے ۔ افسانہ میں جرأت ، خوف اور آزادی کے تصورات کی عکاسی کی گئی ہے، جس میں یہ دکھایا گیا ہے کہ خوف کا مقابلہ کرنے کے بعد آزادی حاصل کی جاسکتی ہے، لیکن آزادی ایک مستقل جدوجہد کی ضرورت ہے۔ </a:t>
            </a: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a:t>
            </a: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ندی کی پیاس</a:t>
            </a: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813644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169" y="-550258"/>
            <a:ext cx="11964316" cy="4696799"/>
          </a:xfrm>
          <a:prstGeom prst="rect">
            <a:avLst/>
          </a:prstGeom>
        </p:spPr>
        <p:txBody>
          <a:bodyPr wrap="square">
            <a:spAutoFit/>
          </a:bodyPr>
          <a:lstStyle/>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 بھی لکھیں۔ نیچے دیے ہوئے نثر پارے کی تشریح کریں۔ تشریح سے پہلے مصنف کا نام سبق کا عنوان اور خط کشیدہ الفاظ کے معانی بھی لکھیں۔ </a:t>
            </a:r>
            <a:r>
              <a:rPr lang="en-US"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:1</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جس درخت پر اب میرا مسکن ہے۔ یہ ایک عجیب سا درخت ہے بلکہ اگر میں اسے جادو کا  درخت کہوں تو بے جانہ ہوگا ۔ میں یہاں جو بھی خواہش کرتا ہوں وہ فورا پوری ہو جاتی ہے۔ میں یہاں جو گرم بستر کے بارے میں سوچوں تو وہ میرے قریب بچھ جاتا ہے؛ اکتا جاؤں تو میرے سامنے ایک  شان دار ٹی وی سیٹ آجاتا ہے، جس کے اسٹریو  سپیکرز ہوتے ہیں۔  اور جو دنیا کا ہر اسٹیشن پکڑ سکتا ہے اور اگر کسی بھی کھانے کے لیے میرا جی چاہے تو وہ فوراً حاضر ہوتا ہے یہاں سب کچھ ہے ، ہر طرح کی وہاں آسائشیں ہیں لیکن یہاں جس چیز کی کمی ہے اور جس چیز کے لیے میں تڑپ رہا ہوں  وہ ہے آزادی لیکن یہ آزادی مجھ سے قربانی کا تقاضا کرتی ہے اور قربانی، یہ ہے کہ مجھے نیچے اتر نا پڑے گا اور بھیڑیے کی ہلاک کرنا ہوگا لیکن مجھے میں اتنی جرات نہیں، میں بھیڑیے سے خوف زدہ ہوں اور وہ مجھ سے زیاد طاقت ور ہے</a:t>
            </a:r>
            <a:endParaRPr lang="en-US" sz="2800" dirty="0">
              <a:latin typeface="Jameel Noori Nastaleeq" panose="02000503000000000004" pitchFamily="2" charset="-78"/>
              <a:cs typeface="Jameel Noori Nastaleeq" panose="02000503000000000004" pitchFamily="2" charset="-78"/>
            </a:endParaRPr>
          </a:p>
        </p:txBody>
      </p:sp>
      <p:sp>
        <p:nvSpPr>
          <p:cNvPr id="3" name="Rectangle 2"/>
          <p:cNvSpPr/>
          <p:nvPr/>
        </p:nvSpPr>
        <p:spPr>
          <a:xfrm>
            <a:off x="6035406" y="3918658"/>
            <a:ext cx="6096000" cy="3458254"/>
          </a:xfrm>
          <a:prstGeom prst="rect">
            <a:avLst/>
          </a:prstGeom>
        </p:spPr>
        <p:txBody>
          <a:bodyPr>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متن</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a:t>
            </a:r>
          </a:p>
          <a:p>
            <a:pPr algn="r"/>
            <a:r>
              <a:rPr lang="ar-SA" sz="3200" dirty="0">
                <a:latin typeface="Jameel Noori Nastaleeq" panose="02000503000000000004" pitchFamily="2" charset="-78"/>
                <a:cs typeface="Jameel Noori Nastaleeq" panose="02000503000000000004" pitchFamily="2" charset="-78"/>
              </a:rPr>
              <a:t>بھیڑیا </a:t>
            </a:r>
            <a:endParaRPr lang="en-US" sz="32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کا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a:t>
            </a:r>
            <a:r>
              <a:rPr lang="en-US"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p>
          <a:p>
            <a:pPr algn="r"/>
            <a:r>
              <a:rPr lang="ar-SA" sz="3200" dirty="0">
                <a:latin typeface="Jameel Noori Nastaleeq" panose="02000503000000000004" pitchFamily="2" charset="-78"/>
                <a:cs typeface="Jameel Noori Nastaleeq" panose="02000503000000000004" pitchFamily="2" charset="-78"/>
              </a:rPr>
              <a:t>فاروق سرور </a:t>
            </a:r>
            <a:endParaRPr lang="en-US" sz="3200" dirty="0">
              <a:latin typeface="Jameel Noori Nastaleeq" panose="02000503000000000004" pitchFamily="2" charset="-78"/>
              <a:cs typeface="Jameel Noori Nastaleeq" panose="02000503000000000004" pitchFamily="2" charset="-78"/>
            </a:endParaRPr>
          </a:p>
          <a:p>
            <a:pPr algn="r"/>
            <a:endParaRPr lang="en-US" sz="3200" dirty="0">
              <a:latin typeface="Jameel Noori Nastaleeq" panose="02000503000000000004" pitchFamily="2" charset="-78"/>
              <a:cs typeface="Jameel Noori Nastaleeq" panose="02000503000000000004"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356663183"/>
              </p:ext>
            </p:extLst>
          </p:nvPr>
        </p:nvGraphicFramePr>
        <p:xfrm>
          <a:off x="594914" y="4256379"/>
          <a:ext cx="9760944" cy="2468880"/>
        </p:xfrm>
        <a:graphic>
          <a:graphicData uri="http://schemas.openxmlformats.org/drawingml/2006/table">
            <a:tbl>
              <a:tblPr firstRow="1" bandRow="1">
                <a:tableStyleId>{5C22544A-7EE6-4342-B048-85BDC9FD1C3A}</a:tableStyleId>
              </a:tblPr>
              <a:tblGrid>
                <a:gridCol w="1588526"/>
                <a:gridCol w="1588526"/>
                <a:gridCol w="1588526"/>
                <a:gridCol w="1568545"/>
                <a:gridCol w="1648471"/>
                <a:gridCol w="1778350"/>
              </a:tblGrid>
              <a:tr h="800640">
                <a:tc>
                  <a:txBody>
                    <a:bodyPr/>
                    <a:lstStyle/>
                    <a:p>
                      <a:pPr algn="ctr"/>
                      <a:r>
                        <a:rPr lang="ar-SA" sz="6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6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6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6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6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6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6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6000" dirty="0" smtClean="0">
                        <a:latin typeface="Jameel Noori Nastaleeq" panose="02000503000000000004" pitchFamily="2" charset="-78"/>
                        <a:cs typeface="Jameel Noori Nastaleeq" panose="02000503000000000004" pitchFamily="2" charset="-78"/>
                      </a:endParaRPr>
                    </a:p>
                  </a:txBody>
                  <a:tcPr/>
                </a:tc>
                <a:tc>
                  <a:txBody>
                    <a:bodyPr/>
                    <a:lstStyle/>
                    <a:p>
                      <a:pPr algn="ctr"/>
                      <a:r>
                        <a:rPr lang="ar-SA" sz="6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6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6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6000" dirty="0">
                        <a:latin typeface="Jameel Noori Nastaleeq" panose="02000503000000000004" pitchFamily="2" charset="-78"/>
                        <a:cs typeface="Jameel Noori Nastaleeq" panose="02000503000000000004" pitchFamily="2" charset="-78"/>
                      </a:endParaRPr>
                    </a:p>
                  </a:txBody>
                  <a:tcPr/>
                </a:tc>
              </a:tr>
              <a:tr h="3247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ڈرا ہوا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خوف زدہ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طلسم یا شعبدہ</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جادو </a:t>
                      </a:r>
                      <a:endParaRPr lang="en-US" sz="8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رہنے کی جگہ </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مسکن </a:t>
                      </a:r>
                      <a:endParaRPr lang="en-US" sz="8800" dirty="0">
                        <a:latin typeface="Jameel Noori Nastaleeq" panose="02000503000000000004" pitchFamily="2" charset="-78"/>
                        <a:cs typeface="Jameel Noori Nastaleeq" panose="02000503000000000004" pitchFamily="2" charset="-78"/>
                      </a:endParaRPr>
                    </a:p>
                  </a:txBody>
                  <a:tcPr/>
                </a:tc>
              </a:tr>
              <a:tr h="324704">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قربانی :نچھاور کرنا </a:t>
                      </a:r>
                      <a:endParaRPr lang="en-US" sz="36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ایثار </a:t>
                      </a:r>
                      <a:endParaRPr lang="en-US" sz="36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سہولتیں </a:t>
                      </a:r>
                      <a:endParaRPr lang="en-US" sz="36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آسائشیں </a:t>
                      </a:r>
                      <a:endParaRPr lang="en-US" sz="8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بہترین</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شان دار</a:t>
                      </a:r>
                      <a:endParaRPr lang="en-US" sz="8800" dirty="0">
                        <a:latin typeface="Jameel Noori Nastaleeq" panose="02000503000000000004" pitchFamily="2" charset="-78"/>
                        <a:cs typeface="Jameel Noori Nastaleeq" panose="02000503000000000004" pitchFamily="2" charset="-78"/>
                      </a:endParaRPr>
                    </a:p>
                  </a:txBody>
                  <a:tcPr/>
                </a:tc>
              </a:tr>
            </a:tbl>
          </a:graphicData>
        </a:graphic>
      </p:graphicFrame>
      <p:sp>
        <p:nvSpPr>
          <p:cNvPr id="5" name="Rectangle 4"/>
          <p:cNvSpPr/>
          <p:nvPr/>
        </p:nvSpPr>
        <p:spPr>
          <a:xfrm>
            <a:off x="3439037" y="3580938"/>
            <a:ext cx="2653290" cy="675441"/>
          </a:xfrm>
          <a:prstGeom prst="rect">
            <a:avLst/>
          </a:prstGeom>
        </p:spPr>
        <p:txBody>
          <a:bodyPr wrap="none">
            <a:spAutoFit/>
          </a:bodyPr>
          <a:lstStyle/>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159014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582" y="82870"/>
            <a:ext cx="12030418" cy="6390211"/>
          </a:xfrm>
          <a:prstGeom prst="rect">
            <a:avLst/>
          </a:prstGeom>
        </p:spPr>
        <p:txBody>
          <a:bodyPr wrap="square">
            <a:spAutoFit/>
          </a:bodyPr>
          <a:lstStyle/>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r>
              <a:rPr lang="en-US" sz="2800" dirty="0">
                <a:latin typeface="Jameel Noori Nastaleeq" panose="02000503000000000004" pitchFamily="2" charset="-78"/>
                <a:cs typeface="Jameel Noori Nastaleeq" panose="02000503000000000004" pitchFamily="2" charset="-78"/>
              </a:rPr>
              <a:t> </a:t>
            </a: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یہ پیراگراف فاروق سرور کے سبق  " بھیڑیا"  سے ہے، جس میں راوی ایک جادوئی درخت کی بات کرتا ہے جو ہر خواہش فوراً پوری کرتا ہے۔ یہاں آسائشیں، جیسے نرم بستر ، بہترین ٹی وی اور کھانے، موجود ہیں، مگر راوی کو آزادی کی کمی محسوس ہوتی ہے۔ یہ کہانی انسانی نفسیات اور خوف کی عکاسی کرتی ہے، جو بتاتی ہے کہ حقیقی آزادی حاصل کرنے کے لیے ہمیں اپنے اندر کے خوف کا مقابلہ کرنا اور قربانی دینی پڑتی ہے</a:t>
            </a:r>
            <a:r>
              <a:rPr lang="ar-SA" sz="2800" dirty="0" smtClean="0">
                <a:latin typeface="Jameel Noori Nastaleeq" panose="02000503000000000004" pitchFamily="2" charset="-78"/>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r>
              <a:rPr lang="en-US" sz="2800" dirty="0">
                <a:latin typeface="Jameel Noori Nastaleeq" panose="02000503000000000004" pitchFamily="2" charset="-78"/>
                <a:cs typeface="Jameel Noori Nastaleeq" panose="02000503000000000004" pitchFamily="2" charset="-78"/>
              </a:rPr>
              <a:t> </a:t>
            </a:r>
            <a:r>
              <a:rPr lang="en-US" sz="2800" dirty="0">
                <a:latin typeface="Jameel Noori Nastaleeq" panose="02000503000000000004" pitchFamily="2" charset="-78"/>
                <a:cs typeface="Jameel Noori Nastaleeq" panose="02000503000000000004" pitchFamily="2" charset="-78"/>
              </a:rPr>
              <a:t> </a:t>
            </a:r>
          </a:p>
          <a:p>
            <a:pPr algn="r"/>
            <a:r>
              <a:rPr lang="ar-SA" sz="2800" dirty="0">
                <a:latin typeface="Jameel Noori Nastaleeq" panose="02000503000000000004" pitchFamily="2" charset="-78"/>
                <a:cs typeface="Jameel Noori Nastaleeq" panose="02000503000000000004" pitchFamily="2" charset="-78"/>
              </a:rPr>
              <a:t>اس پیراگراف میں ایک درخت کی علامتی کہانی بیان کی گئی ہے، جسے جادو کا درخت کہا گیا ہے۔ یہ درخت وہ مقام ہے جہاں ہر قسم کی خواہشات پوری ہوتی ہیں، جیسے کہ بستر ، ٹی وی، کھانا وغیرہ۔ ، یہ سب آسائشیں انسان کو وقتی طور پر خوشی دے سکتی ہیں لیکن یہ حقیقی خوشی اور سکون فراہم نہیں کرتیں۔ درخت کے اوپر رہنے والے شخص کو ہر چیز میسر ہے لیکن وہ آزادی سے محروم ہے۔ یہاں آزادی ایک اہم علامت ہے، جو اس بات کی طرف اشارہ کرتی ہے کہ مادی آسائشیں خواہ کتنی ہی زیادہ ہوں ، وہ انسان کو مکمل خوشی اور سکون نہیں دے سکتیں جب تک کہ اسے آزادی نہ ملے ۔ آزادی پانے کے لیے قربانی کی ضرورت ہے اور یہ قربانی درخت سے نیچے اترنا اور بھیڑیے کو ہلاک کرنا ہے ۔ بھیڑیا اس خوف یارکاوٹ کی علامت ہے جو ہمیں آزادی حاصل کرنے سے روکتی ہے۔ یہاں بھیڑیا ایک طاقور اور خوفناک دشمن کی نمائندگی کرتا ہے، جس سے مقابلہ کرنے کے لیے ہمت اور جرات کی ضرورت ہے۔ لیکن متن میں بیان کیا گیا ہے کہ مرکزی کردار میں اس جرات کی کمی ہے اور وہ خوف زدہ ہے جس کی وجہ سے وہ آزادی حاصل نہیں کر پاتا۔ یہ کہانی دراصل اس بات کو ظاہر کرتی ہے کہ زندگی حقیقی کامیابی اور آزادی حاصل کرنے کے لیے ہمیں اپنے خوف اور رکاوٹوں کا سامنا کرنا ہوتا ہے ،  اگر ہم خوف کے سامنے ہتھیار ڈال دیں تو مادی آسائشیں بھی ہمیں سکون نہیں دے سکتیں</a:t>
            </a:r>
            <a:endParaRPr lang="en-US" sz="28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1302923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455" y="-48170"/>
            <a:ext cx="11894545" cy="6194645"/>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3200" dirty="0">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اس کا بھیڑیا یا جوں ہی اسے نیچے دیکھتا ہے تو فوراً اس کی طرف لپکتا ہے اور اس پر حملہ آور ہوتا ہے۔ میرا بھیڑیا بھی خبردار ہو جاتا ہے اور اس کے کان کھڑے ہو جاتے ہیں لیکن جب میں نچے نہیں اتر تا تو وہ غصے سے آگ بگولا ہو جاتا ہے اور پاگلوں کی طرح درخت کے موٹے تنے کے ساتھ لڑنا شروع کر دیتا ہے۔ اس سے پیش تر میرے ساتھی کا بھیڑیا اسے زمین پر گرائے ، وہ اس چھوٹی سی شاخ سے بھیڑیے کو مارتا ہے جو اس نے درخت سے توڑی ہوتی ہے۔ اس کا بھیڑیا اسی وقت زمین پر گرتا ہے اور چند ہی لمحوں میں مر جاتا ہے۔</a:t>
            </a:r>
            <a:endParaRPr lang="en-US" sz="32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 :۔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بھیڑیا </a:t>
            </a:r>
            <a:endParaRPr lang="en-US" sz="32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کا نام</a:t>
            </a: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فاروق سرور </a:t>
            </a:r>
            <a:endParaRPr lang="en-US" sz="3200" dirty="0">
              <a:latin typeface="Jameel Noori Nastaleeq" panose="02000503000000000004" pitchFamily="2" charset="-78"/>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53903615"/>
              </p:ext>
            </p:extLst>
          </p:nvPr>
        </p:nvGraphicFramePr>
        <p:xfrm>
          <a:off x="796911" y="4062990"/>
          <a:ext cx="8651888" cy="2194560"/>
        </p:xfrm>
        <a:graphic>
          <a:graphicData uri="http://schemas.openxmlformats.org/drawingml/2006/table">
            <a:tbl>
              <a:tblPr firstRow="1" bandRow="1">
                <a:tableStyleId>{5C22544A-7EE6-4342-B048-85BDC9FD1C3A}</a:tableStyleId>
              </a:tblPr>
              <a:tblGrid>
                <a:gridCol w="2162972"/>
                <a:gridCol w="2162972"/>
                <a:gridCol w="2162972"/>
                <a:gridCol w="2162972"/>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6600" dirty="0" smtClean="0">
                          <a:latin typeface="Jameel Noori Nastaleeq" panose="02000503000000000004" pitchFamily="2" charset="-78"/>
                          <a:ea typeface="Calibri" panose="020F0502020204030204" pitchFamily="34" charset="0"/>
                          <a:cs typeface="Jameel Noori Nastaleeq" panose="02000503000000000004" pitchFamily="2" charset="-78"/>
                        </a:rPr>
                        <a:t>معانی</a:t>
                      </a:r>
                      <a:endParaRPr lang="en-US" sz="66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txBody>
                  <a:tcPr/>
                </a:tc>
                <a:tc>
                  <a:txBody>
                    <a:bodyPr/>
                    <a:lstStyle/>
                    <a:p>
                      <a:pPr algn="ctr"/>
                      <a:r>
                        <a:rPr lang="ar-SA" sz="6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6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6600" dirty="0" smtClean="0">
                          <a:latin typeface="Jameel Noori Nastaleeq" panose="02000503000000000004" pitchFamily="2" charset="-78"/>
                          <a:ea typeface="Calibri" panose="020F0502020204030204" pitchFamily="34" charset="0"/>
                          <a:cs typeface="Jameel Noori Nastaleeq" panose="02000503000000000004" pitchFamily="2" charset="-78"/>
                        </a:rPr>
                        <a:t>معانی</a:t>
                      </a:r>
                      <a:endParaRPr lang="en-US" sz="66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txBody>
                  <a:tcPr/>
                </a:tc>
                <a:tc>
                  <a:txBody>
                    <a:bodyPr/>
                    <a:lstStyle/>
                    <a:p>
                      <a:pPr algn="ctr"/>
                      <a:r>
                        <a:rPr lang="ar-SA" sz="6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6600" dirty="0">
                        <a:latin typeface="Jameel Noori Nastaleeq" panose="02000503000000000004" pitchFamily="2" charset="-78"/>
                        <a:cs typeface="Jameel Noori Nastaleeq" panose="02000503000000000004" pitchFamily="2" charset="-78"/>
                      </a:endParaRPr>
                    </a:p>
                  </a:txBody>
                  <a:tcPr/>
                </a:tc>
              </a:tr>
              <a:tr h="370840">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آگاہ۔  چوکس </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خبردار </a:t>
                      </a:r>
                      <a:endParaRPr lang="en-US" sz="6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دوڑ کر جانا </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لپکنا </a:t>
                      </a:r>
                      <a:endParaRPr lang="en-US" sz="80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endParaRPr lang="en-US" sz="3200" dirty="0">
                        <a:latin typeface="Jameel Noori Nastaleeq" panose="02000503000000000004" pitchFamily="2" charset="-78"/>
                        <a:cs typeface="Jameel Noori Nastaleeq" panose="02000503000000000004" pitchFamily="2" charset="-78"/>
                      </a:endParaRPr>
                    </a:p>
                  </a:txBody>
                  <a:tcPr/>
                </a:tc>
                <a:tc>
                  <a:txBody>
                    <a:bodyPr/>
                    <a:lstStyle/>
                    <a:p>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سخت غصے میں ہونا </a:t>
                      </a:r>
                      <a:endParaRPr lang="en-US" sz="24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solidFill>
                            <a:schemeClr val="dk1"/>
                          </a:solidFill>
                          <a:effectLst/>
                          <a:latin typeface="Jameel Noori Nastaleeq" panose="02000503000000000004" pitchFamily="2" charset="-78"/>
                          <a:ea typeface="+mn-ea"/>
                          <a:cs typeface="Jameel Noori Nastaleeq" panose="02000503000000000004" pitchFamily="2" charset="-78"/>
                        </a:rPr>
                        <a:t>آگ بگولہ ہونا </a:t>
                      </a:r>
                      <a:endParaRPr lang="en-US" sz="60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
        <p:nvSpPr>
          <p:cNvPr id="4" name="Rectangle 3"/>
          <p:cNvSpPr/>
          <p:nvPr/>
        </p:nvSpPr>
        <p:spPr>
          <a:xfrm>
            <a:off x="2755167" y="3322787"/>
            <a:ext cx="2924198" cy="740203"/>
          </a:xfrm>
          <a:prstGeom prst="rect">
            <a:avLst/>
          </a:prstGeom>
        </p:spPr>
        <p:txBody>
          <a:bodyPr wrap="none">
            <a:spAutoFit/>
          </a:bodyPr>
          <a:lstStyle/>
          <a:p>
            <a:pPr algn="r">
              <a:lnSpc>
                <a:spcPct val="107000"/>
              </a:lnSpc>
              <a:spcAft>
                <a:spcPts val="800"/>
              </a:spcAft>
            </a:pPr>
            <a:r>
              <a:rPr lang="ar-SA"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0217680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539" y="0"/>
            <a:ext cx="11818335" cy="6275821"/>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یه نثر پارہ سبق بھیڑیا سے لیا گیا ہے، جس میں مصنف ایک درخت کی علامت کے ذریعے انسان کی ذہنی حالت اور خوف کو بیان کرتے ہیں ۔ راوی ایک درخت پر پناہ لیتا ہے جہاں تمام خواہشات پوری ہوتی ہیں، مگر وہ آزادی کی کمی محسوس کرتا ہے اور خوف کا شکار ہے۔ یہ کہانی ظاہر کرتی ہے کہ مادی آسائشیں تب تک سکون نہیں دے سکتیں جب تک انسان اپنے اندر کے خوف کا مقابلہ نہ کرے</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r>
              <a:rPr lang="en-US" sz="3200" dirty="0">
                <a:latin typeface="Jameel Noori Nastaleeq" panose="02000503000000000004" pitchFamily="2" charset="-78"/>
                <a:cs typeface="Jameel Noori Nastaleeq" panose="02000503000000000004" pitchFamily="2" charset="-78"/>
              </a:rPr>
              <a:t>  </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اس پیراگراف میں راوی نے ایک جادوئی درخت کی تفصیل دی ہے جس پر وہ پناہ گزین ہے۔ اس درخت کی خاصیت یہ ہے کہ اس میں تمام تر آسائشیں دستیاب ہیں، مگر ایک چیز کی کمی ہے، اور وہ ہے آزادی ۔ راوی کا کہنا ہے کہ اگر چہ وہ درخت پر محفوظ ہے، مگر اس کا خوف اس کی خوشی اور سکون کو متاثر کرتا ہے۔ درخت سے نیچے اترنے کے لیے وہ اپنے اندر کی جرات کو پانے کی کوشش کرتا ہےہے، کیونکہ بھیڑیا اس کا خوف ہے، جو اس کی آزادی کو روکے ہوئے ہے۔ چند دنوں بعد جب راوی کا ساتھی درخت پر آتا ہے، دونوں افراد کو اپنے اپنے بھیڑیوں سے لڑنا پڑتا ہے۔ یہاں بھیڑیا ایک علامت کے طور پر ہے جو انسانی خوف یا کسی رکاوٹ کی نمائندگی کرتا ہے۔ راوی کا ساتھی بہادر کی دکھاتا ہے اور اپنے خوف پر قابو پاتے  ہوئے آزادی حاصل کر لیتا ہے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4604980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31956" y="813506"/>
            <a:ext cx="8760044" cy="5509200"/>
          </a:xfrm>
          <a:prstGeom prst="rect">
            <a:avLst/>
          </a:prstGeom>
        </p:spPr>
        <p:txBody>
          <a:bodyPr wrap="square">
            <a:spAutoFit/>
          </a:bodyPr>
          <a:lstStyle/>
          <a:p>
            <a:pPr algn="r"/>
            <a:r>
              <a:rPr lang="ar-SA" sz="3200" dirty="0">
                <a:solidFill>
                  <a:srgbClr val="FF0000"/>
                </a:solidFill>
                <a:latin typeface="Jameel Noori Nastaleeq" panose="02000503000000000004" pitchFamily="2" charset="-78"/>
                <a:cs typeface="Jameel Noori Nastaleeq" panose="02000503000000000004" pitchFamily="2" charset="-78"/>
              </a:rPr>
              <a:t>سبق بھیڑیا کے متن کے حوالے سے درست جواب پر (✔️ ) کا نشان لگائیں</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ur-PK" sz="3200" dirty="0">
                <a:solidFill>
                  <a:srgbClr val="FF0000"/>
                </a:solidFill>
                <a:latin typeface="Jameel Noori Nastaleeq" panose="02000503000000000004" pitchFamily="2" charset="-78"/>
                <a:cs typeface="Jameel Noori Nastaleeq" panose="02000503000000000004" pitchFamily="2" charset="-78"/>
              </a:rPr>
              <a:t>1</a:t>
            </a:r>
            <a:r>
              <a:rPr lang="ar-SA" sz="3200" dirty="0" smtClean="0">
                <a:solidFill>
                  <a:srgbClr val="FF0000"/>
                </a:solidFill>
                <a:latin typeface="Jameel Noori Nastaleeq" panose="02000503000000000004" pitchFamily="2" charset="-78"/>
                <a:cs typeface="Jameel Noori Nastaleeq" panose="02000503000000000004" pitchFamily="2" charset="-78"/>
              </a:rPr>
              <a:t>۔ </a:t>
            </a:r>
            <a:r>
              <a:rPr lang="ar-SA" sz="3200" dirty="0">
                <a:solidFill>
                  <a:srgbClr val="FF0000"/>
                </a:solidFill>
                <a:latin typeface="Jameel Noori Nastaleeq" panose="02000503000000000004" pitchFamily="2" charset="-78"/>
                <a:cs typeface="Jameel Noori Nastaleeq" panose="02000503000000000004" pitchFamily="2" charset="-78"/>
              </a:rPr>
              <a:t>ہم دونوں کے اکثر اپنی جگہ  خاموش بیٹھے رہتے ہیں</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(الف) </a:t>
            </a:r>
            <a:r>
              <a:rPr lang="ar-SA" sz="3200" dirty="0" smtClean="0">
                <a:latin typeface="Jameel Noori Nastaleeq" panose="02000503000000000004" pitchFamily="2" charset="-78"/>
                <a:cs typeface="Jameel Noori Nastaleeq" panose="02000503000000000004" pitchFamily="2" charset="-78"/>
              </a:rPr>
              <a:t>اژدہے</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(ب) </a:t>
            </a:r>
            <a:r>
              <a:rPr lang="ar-SA" sz="3200" dirty="0" smtClean="0">
                <a:latin typeface="Jameel Noori Nastaleeq" panose="02000503000000000004" pitchFamily="2" charset="-78"/>
                <a:cs typeface="Jameel Noori Nastaleeq" panose="02000503000000000004" pitchFamily="2" charset="-78"/>
              </a:rPr>
              <a:t>مینڈھے</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  </a:t>
            </a:r>
            <a:r>
              <a:rPr lang="ar-SA" sz="3200" dirty="0" smtClean="0">
                <a:solidFill>
                  <a:srgbClr val="FF0000"/>
                </a:solidFill>
                <a:latin typeface="Jameel Noori Nastaleeq" panose="02000503000000000004" pitchFamily="2" charset="-78"/>
                <a:cs typeface="Jameel Noori Nastaleeq" panose="02000503000000000004" pitchFamily="2" charset="-78"/>
              </a:rPr>
              <a:t>بھیڑیے</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(د)  چیتے </a:t>
            </a:r>
            <a:r>
              <a:rPr lang="en-US" sz="3200" dirty="0">
                <a:latin typeface="Jameel Noori Nastaleeq" panose="02000503000000000004" pitchFamily="2" charset="-78"/>
                <a:cs typeface="Jameel Noori Nastaleeq" panose="02000503000000000004" pitchFamily="2" charset="-78"/>
              </a:rPr>
              <a:t> </a:t>
            </a:r>
          </a:p>
          <a:p>
            <a:pPr algn="r"/>
            <a:r>
              <a:rPr lang="ur-PK" sz="3200" dirty="0" smtClean="0">
                <a:solidFill>
                  <a:srgbClr val="FF0000"/>
                </a:solidFill>
                <a:latin typeface="Jameel Noori Nastaleeq" panose="02000503000000000004" pitchFamily="2" charset="-78"/>
                <a:cs typeface="Jameel Noori Nastaleeq" panose="02000503000000000004" pitchFamily="2" charset="-78"/>
              </a:rPr>
              <a:t>2۔</a:t>
            </a:r>
            <a:r>
              <a:rPr lang="ar-SA" sz="3200" dirty="0" smtClean="0">
                <a:solidFill>
                  <a:srgbClr val="FF0000"/>
                </a:solidFill>
                <a:latin typeface="Jameel Noori Nastaleeq" panose="02000503000000000004" pitchFamily="2" charset="-78"/>
                <a:cs typeface="Jameel Noori Nastaleeq" panose="02000503000000000004" pitchFamily="2" charset="-78"/>
              </a:rPr>
              <a:t>ایک </a:t>
            </a:r>
            <a:r>
              <a:rPr lang="ar-SA" sz="3200" dirty="0">
                <a:solidFill>
                  <a:srgbClr val="FF0000"/>
                </a:solidFill>
                <a:latin typeface="Jameel Noori Nastaleeq" panose="02000503000000000004" pitchFamily="2" charset="-78"/>
                <a:cs typeface="Jameel Noori Nastaleeq" panose="02000503000000000004" pitchFamily="2" charset="-78"/>
              </a:rPr>
              <a:t>دن کافی _  کے بعد ہم دونوں یہ فیصلہ کرتے ہیں کہ ہم دونوں نیچے اتریں گے</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(الف) سمجھ  بوجھ </a:t>
            </a:r>
            <a:endParaRPr lang="en-US" sz="3200" dirty="0">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(ب) تردد</a:t>
            </a:r>
            <a:endParaRPr lang="en-US" sz="3200" dirty="0">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(ج) غور و فکر </a:t>
            </a:r>
            <a:endParaRPr lang="en-US" sz="3200" dirty="0">
              <a:latin typeface="Jameel Noori Nastaleeq" panose="02000503000000000004" pitchFamily="2" charset="-78"/>
              <a:cs typeface="Jameel Noori Nastaleeq" panose="02000503000000000004" pitchFamily="2" charset="-78"/>
            </a:endParaRPr>
          </a:p>
          <a:p>
            <a:pPr algn="r"/>
            <a:r>
              <a:rPr lang="ar-SA" sz="3200" dirty="0">
                <a:solidFill>
                  <a:srgbClr val="FF0000"/>
                </a:solidFill>
                <a:latin typeface="Jameel Noori Nastaleeq" panose="02000503000000000004" pitchFamily="2" charset="-78"/>
                <a:cs typeface="Jameel Noori Nastaleeq" panose="02000503000000000004" pitchFamily="2" charset="-78"/>
              </a:rPr>
              <a:t>(د) سوچ بچار </a:t>
            </a:r>
            <a:endParaRPr lang="en-US" sz="3200" dirty="0">
              <a:solidFill>
                <a:srgbClr val="FF0000"/>
              </a:solidFill>
              <a:latin typeface="Jameel Noori Nastaleeq" panose="02000503000000000004" pitchFamily="2" charset="-78"/>
              <a:cs typeface="Jameel Noori Nastaleeq" panose="02000503000000000004" pitchFamily="2" charset="-78"/>
            </a:endParaRPr>
          </a:p>
        </p:txBody>
      </p:sp>
      <p:sp>
        <p:nvSpPr>
          <p:cNvPr id="4" name="Rectangle 3"/>
          <p:cNvSpPr/>
          <p:nvPr/>
        </p:nvSpPr>
        <p:spPr>
          <a:xfrm>
            <a:off x="-134856" y="856357"/>
            <a:ext cx="7133623" cy="6001643"/>
          </a:xfrm>
          <a:prstGeom prst="rect">
            <a:avLst/>
          </a:prstGeom>
        </p:spPr>
        <p:txBody>
          <a:bodyPr wrap="square">
            <a:spAutoFit/>
          </a:bodyPr>
          <a:lstStyle/>
          <a:p>
            <a:pPr algn="r"/>
            <a:r>
              <a:rPr lang="en-US" sz="3200" dirty="0">
                <a:latin typeface="Jameel Noori Nastaleeq" panose="02000503000000000004" pitchFamily="2" charset="-78"/>
                <a:cs typeface="Jameel Noori Nastaleeq" panose="02000503000000000004" pitchFamily="2" charset="-78"/>
              </a:rPr>
              <a:t> </a:t>
            </a:r>
          </a:p>
          <a:p>
            <a:pPr algn="r"/>
            <a:r>
              <a:rPr lang="ur-PK" sz="3200" dirty="0" smtClean="0">
                <a:solidFill>
                  <a:srgbClr val="FF0000"/>
                </a:solidFill>
                <a:latin typeface="Jameel Noori Nastaleeq" panose="02000503000000000004" pitchFamily="2" charset="-78"/>
                <a:cs typeface="Jameel Noori Nastaleeq" panose="02000503000000000004" pitchFamily="2" charset="-78"/>
              </a:rPr>
              <a:t>3۔</a:t>
            </a:r>
            <a:r>
              <a:rPr lang="ar-SA" sz="3200" dirty="0" smtClean="0">
                <a:solidFill>
                  <a:srgbClr val="FF0000"/>
                </a:solidFill>
                <a:latin typeface="Jameel Noori Nastaleeq" panose="02000503000000000004" pitchFamily="2" charset="-78"/>
                <a:cs typeface="Jameel Noori Nastaleeq" panose="02000503000000000004" pitchFamily="2" charset="-78"/>
              </a:rPr>
              <a:t>جیسا </a:t>
            </a:r>
            <a:r>
              <a:rPr lang="ar-SA" sz="3200" dirty="0">
                <a:solidFill>
                  <a:srgbClr val="FF0000"/>
                </a:solidFill>
                <a:latin typeface="Jameel Noori Nastaleeq" panose="02000503000000000004" pitchFamily="2" charset="-78"/>
                <a:cs typeface="Jameel Noori Nastaleeq" panose="02000503000000000004" pitchFamily="2" charset="-78"/>
              </a:rPr>
              <a:t>بڑا بھیڑ یا دھڑام سے نیچے گرتا ہے اور دیکھتے ہی دیکھتے مر جاتا ہے</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(الف) </a:t>
            </a:r>
            <a:r>
              <a:rPr lang="ar-SA" sz="3200" dirty="0" smtClean="0">
                <a:latin typeface="Jameel Noori Nastaleeq" panose="02000503000000000004" pitchFamily="2" charset="-78"/>
                <a:cs typeface="Jameel Noori Nastaleeq" panose="02000503000000000004" pitchFamily="2" charset="-78"/>
              </a:rPr>
              <a:t>گھوڑے</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(ب) </a:t>
            </a:r>
            <a:r>
              <a:rPr lang="ar-SA" sz="3200" dirty="0" smtClean="0">
                <a:solidFill>
                  <a:srgbClr val="FF0000"/>
                </a:solidFill>
                <a:latin typeface="Jameel Noori Nastaleeq" panose="02000503000000000004" pitchFamily="2" charset="-78"/>
                <a:cs typeface="Jameel Noori Nastaleeq" panose="02000503000000000004" pitchFamily="2" charset="-78"/>
              </a:rPr>
              <a:t>ہاتھی</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(ج) </a:t>
            </a:r>
            <a:r>
              <a:rPr lang="ar-SA" sz="3200" dirty="0" smtClean="0">
                <a:latin typeface="Jameel Noori Nastaleeq" panose="02000503000000000004" pitchFamily="2" charset="-78"/>
                <a:cs typeface="Jameel Noori Nastaleeq" panose="02000503000000000004" pitchFamily="2" charset="-78"/>
              </a:rPr>
              <a:t>شیر</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(د)  </a:t>
            </a:r>
            <a:r>
              <a:rPr lang="ar-SA" sz="3200" dirty="0" smtClean="0">
                <a:latin typeface="Jameel Noori Nastaleeq" panose="02000503000000000004" pitchFamily="2" charset="-78"/>
                <a:cs typeface="Jameel Noori Nastaleeq" panose="02000503000000000004" pitchFamily="2" charset="-78"/>
              </a:rPr>
              <a:t>چیتے</a:t>
            </a:r>
            <a:endParaRPr lang="en-US" sz="3200" dirty="0" smtClean="0">
              <a:latin typeface="Jameel Noori Nastaleeq" panose="02000503000000000004" pitchFamily="2" charset="-78"/>
              <a:cs typeface="Jameel Noori Nastaleeq" panose="02000503000000000004" pitchFamily="2" charset="-78"/>
            </a:endParaRPr>
          </a:p>
          <a:p>
            <a:pPr algn="r"/>
            <a:r>
              <a:rPr lang="ar-SA" sz="3200" dirty="0" smtClean="0">
                <a:latin typeface="Jameel Noori Nastaleeq" panose="02000503000000000004" pitchFamily="2" charset="-78"/>
                <a:cs typeface="Jameel Noori Nastaleeq" panose="02000503000000000004" pitchFamily="2" charset="-78"/>
              </a:rPr>
              <a:t> </a:t>
            </a:r>
            <a:r>
              <a:rPr lang="en-US" sz="3200" dirty="0">
                <a:latin typeface="Jameel Noori Nastaleeq" panose="02000503000000000004" pitchFamily="2" charset="-78"/>
                <a:cs typeface="Jameel Noori Nastaleeq" panose="02000503000000000004" pitchFamily="2" charset="-78"/>
              </a:rPr>
              <a:t> </a:t>
            </a:r>
          </a:p>
          <a:p>
            <a:pPr algn="r"/>
            <a:r>
              <a:rPr lang="ur-PK" sz="3200" dirty="0" smtClean="0">
                <a:solidFill>
                  <a:srgbClr val="FF0000"/>
                </a:solidFill>
                <a:latin typeface="Jameel Noori Nastaleeq" panose="02000503000000000004" pitchFamily="2" charset="-78"/>
                <a:cs typeface="Jameel Noori Nastaleeq" panose="02000503000000000004" pitchFamily="2" charset="-78"/>
              </a:rPr>
              <a:t>4۔</a:t>
            </a:r>
            <a:r>
              <a:rPr lang="ar-SA" sz="3200" dirty="0" smtClean="0">
                <a:solidFill>
                  <a:srgbClr val="FF0000"/>
                </a:solidFill>
                <a:latin typeface="Jameel Noori Nastaleeq" panose="02000503000000000004" pitchFamily="2" charset="-78"/>
                <a:cs typeface="Jameel Noori Nastaleeq" panose="02000503000000000004" pitchFamily="2" charset="-78"/>
              </a:rPr>
              <a:t>میرا </a:t>
            </a:r>
            <a:r>
              <a:rPr lang="ar-SA" sz="3200" dirty="0">
                <a:solidFill>
                  <a:srgbClr val="FF0000"/>
                </a:solidFill>
                <a:latin typeface="Jameel Noori Nastaleeq" panose="02000503000000000004" pitchFamily="2" charset="-78"/>
                <a:cs typeface="Jameel Noori Nastaleeq" panose="02000503000000000004" pitchFamily="2" charset="-78"/>
              </a:rPr>
              <a:t>ساتھی بھیڑیے کو مارتا ہے</a:t>
            </a:r>
            <a:r>
              <a:rPr lang="en-US"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(الف) بندوق </a:t>
            </a:r>
            <a:r>
              <a:rPr lang="ar-SA" sz="3200" dirty="0" smtClean="0">
                <a:latin typeface="Jameel Noori Nastaleeq" panose="02000503000000000004" pitchFamily="2" charset="-78"/>
                <a:cs typeface="Jameel Noori Nastaleeq" panose="02000503000000000004" pitchFamily="2" charset="-78"/>
              </a:rPr>
              <a:t>سے</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(ب) چھوٹی سی شاخ </a:t>
            </a:r>
            <a:r>
              <a:rPr lang="ar-SA" sz="3200" dirty="0" smtClean="0">
                <a:solidFill>
                  <a:srgbClr val="FF0000"/>
                </a:solidFill>
                <a:latin typeface="Jameel Noori Nastaleeq" panose="02000503000000000004" pitchFamily="2" charset="-78"/>
                <a:cs typeface="Jameel Noori Nastaleeq" panose="02000503000000000004" pitchFamily="2" charset="-78"/>
              </a:rPr>
              <a:t>سے</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(ج) تیر کمان </a:t>
            </a:r>
            <a:r>
              <a:rPr lang="ar-SA" sz="3200" dirty="0" smtClean="0">
                <a:latin typeface="Jameel Noori Nastaleeq" panose="02000503000000000004" pitchFamily="2" charset="-78"/>
                <a:cs typeface="Jameel Noori Nastaleeq" panose="02000503000000000004" pitchFamily="2" charset="-78"/>
              </a:rPr>
              <a:t>سے</a:t>
            </a:r>
            <a:r>
              <a:rPr lang="en-US" sz="3200" dirty="0">
                <a:latin typeface="Jameel Noori Nastaleeq" panose="02000503000000000004" pitchFamily="2" charset="-78"/>
                <a:cs typeface="Jameel Noori Nastaleeq" panose="02000503000000000004" pitchFamily="2" charset="-78"/>
              </a:rPr>
              <a:t> </a:t>
            </a:r>
          </a:p>
          <a:p>
            <a:pPr algn="r"/>
            <a:r>
              <a:rPr lang="ar-SA" sz="3200" dirty="0">
                <a:latin typeface="Jameel Noori Nastaleeq" panose="02000503000000000004" pitchFamily="2" charset="-78"/>
                <a:cs typeface="Jameel Noori Nastaleeq" panose="02000503000000000004" pitchFamily="2" charset="-78"/>
              </a:rPr>
              <a:t>(د) لاٹھی سے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2818716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10081" y="254948"/>
            <a:ext cx="6096000" cy="5632311"/>
          </a:xfrm>
          <a:prstGeom prst="rect">
            <a:avLst/>
          </a:prstGeom>
        </p:spPr>
        <p:txBody>
          <a:bodyPr>
            <a:spAutoFit/>
          </a:bodyPr>
          <a:lstStyle/>
          <a:p>
            <a:pPr algn="r"/>
            <a:r>
              <a:rPr lang="en-US" sz="3600" dirty="0">
                <a:latin typeface="Jameel Noori Nastaleeq" panose="02000503000000000004" pitchFamily="2" charset="-78"/>
                <a:cs typeface="Jameel Noori Nastaleeq" panose="02000503000000000004" pitchFamily="2" charset="-78"/>
              </a:rPr>
              <a:t> </a:t>
            </a:r>
          </a:p>
          <a:p>
            <a:pPr algn="r"/>
            <a:r>
              <a:rPr lang="ur-PK" sz="3600" dirty="0" smtClean="0">
                <a:solidFill>
                  <a:srgbClr val="FF0000"/>
                </a:solidFill>
                <a:latin typeface="Jameel Noori Nastaleeq" panose="02000503000000000004" pitchFamily="2" charset="-78"/>
                <a:cs typeface="Jameel Noori Nastaleeq" panose="02000503000000000004" pitchFamily="2" charset="-78"/>
              </a:rPr>
              <a:t>5۔</a:t>
            </a:r>
            <a:r>
              <a:rPr lang="ar-SA" sz="3600" dirty="0" smtClean="0">
                <a:solidFill>
                  <a:srgbClr val="FF0000"/>
                </a:solidFill>
                <a:latin typeface="Jameel Noori Nastaleeq" panose="02000503000000000004" pitchFamily="2" charset="-78"/>
                <a:cs typeface="Jameel Noori Nastaleeq" panose="02000503000000000004" pitchFamily="2" charset="-78"/>
              </a:rPr>
              <a:t>میرے </a:t>
            </a:r>
            <a:r>
              <a:rPr lang="ar-SA" sz="3600" dirty="0">
                <a:solidFill>
                  <a:srgbClr val="FF0000"/>
                </a:solidFill>
                <a:latin typeface="Jameel Noori Nastaleeq" panose="02000503000000000004" pitchFamily="2" charset="-78"/>
                <a:cs typeface="Jameel Noori Nastaleeq" panose="02000503000000000004" pitchFamily="2" charset="-78"/>
              </a:rPr>
              <a:t>ساتھی نے آزادی حاصل کر لی اپنی</a:t>
            </a:r>
            <a:r>
              <a:rPr lang="en-US" sz="3600" dirty="0">
                <a:solidFill>
                  <a:srgbClr val="FF0000"/>
                </a:solidFill>
                <a:latin typeface="Jameel Noori Nastaleeq" panose="02000503000000000004" pitchFamily="2" charset="-78"/>
                <a:cs typeface="Jameel Noori Nastaleeq" panose="02000503000000000004" pitchFamily="2" charset="-78"/>
              </a:rPr>
              <a:t> :</a:t>
            </a:r>
          </a:p>
          <a:p>
            <a:pPr algn="r"/>
            <a:r>
              <a:rPr lang="en-US" sz="3600" dirty="0">
                <a:latin typeface="Jameel Noori Nastaleeq" panose="02000503000000000004" pitchFamily="2" charset="-78"/>
                <a:cs typeface="Jameel Noori Nastaleeq" panose="02000503000000000004" pitchFamily="2" charset="-78"/>
              </a:rPr>
              <a:t> </a:t>
            </a:r>
          </a:p>
          <a:p>
            <a:pPr algn="r"/>
            <a:r>
              <a:rPr lang="ar-SA" sz="3600" dirty="0">
                <a:solidFill>
                  <a:srgbClr val="FF0000"/>
                </a:solidFill>
                <a:latin typeface="Jameel Noori Nastaleeq" panose="02000503000000000004" pitchFamily="2" charset="-78"/>
                <a:cs typeface="Jameel Noori Nastaleeq" panose="02000503000000000004" pitchFamily="2" charset="-78"/>
              </a:rPr>
              <a:t>(الف) بہادری سے</a:t>
            </a:r>
            <a:endParaRPr lang="en-US" sz="3600" dirty="0">
              <a:solidFill>
                <a:srgbClr val="FF0000"/>
              </a:solidFill>
              <a:latin typeface="Jameel Noori Nastaleeq" panose="02000503000000000004" pitchFamily="2" charset="-78"/>
              <a:cs typeface="Jameel Noori Nastaleeq" panose="02000503000000000004" pitchFamily="2" charset="-78"/>
            </a:endParaRPr>
          </a:p>
          <a:p>
            <a:pPr algn="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(ب) عقل مندی سے</a:t>
            </a:r>
            <a:endParaRPr lang="en-US" sz="3600" dirty="0">
              <a:latin typeface="Jameel Noori Nastaleeq" panose="02000503000000000004" pitchFamily="2" charset="-78"/>
              <a:cs typeface="Jameel Noori Nastaleeq" panose="02000503000000000004" pitchFamily="2" charset="-78"/>
            </a:endParaRPr>
          </a:p>
          <a:p>
            <a:pPr algn="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(ج) جرأت و ہمت سے </a:t>
            </a:r>
            <a:endParaRPr lang="en-US" sz="3600" dirty="0">
              <a:latin typeface="Jameel Noori Nastaleeq" panose="02000503000000000004" pitchFamily="2" charset="-78"/>
              <a:cs typeface="Jameel Noori Nastaleeq" panose="02000503000000000004" pitchFamily="2" charset="-78"/>
            </a:endParaRPr>
          </a:p>
          <a:p>
            <a:pPr algn="r"/>
            <a:r>
              <a:rPr lang="en-US" sz="3600" dirty="0">
                <a:latin typeface="Jameel Noori Nastaleeq" panose="02000503000000000004" pitchFamily="2" charset="-78"/>
                <a:cs typeface="Jameel Noori Nastaleeq" panose="02000503000000000004" pitchFamily="2" charset="-78"/>
              </a:rPr>
              <a:t> </a:t>
            </a:r>
          </a:p>
          <a:p>
            <a:pPr algn="r"/>
            <a:r>
              <a:rPr lang="ar-SA" sz="3600" dirty="0">
                <a:latin typeface="Jameel Noori Nastaleeq" panose="02000503000000000004" pitchFamily="2" charset="-78"/>
                <a:cs typeface="Jameel Noori Nastaleeq" panose="02000503000000000004" pitchFamily="2" charset="-78"/>
              </a:rPr>
              <a:t>(د) مستقل مزاجی سے </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0127002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9321" y="176270"/>
            <a:ext cx="11854149" cy="6494085"/>
          </a:xfrm>
          <a:prstGeom prst="rect">
            <a:avLst/>
          </a:prstGeom>
        </p:spPr>
        <p:txBody>
          <a:bodyPr wrap="square">
            <a:spAutoFit/>
          </a:bodyPr>
          <a:lstStyle/>
          <a:p>
            <a:pPr algn="r"/>
            <a:r>
              <a:rPr lang="ar-SA" sz="3200" dirty="0">
                <a:solidFill>
                  <a:srgbClr val="FF0000"/>
                </a:solidFill>
                <a:latin typeface="Jameel Noori Nastaleeq" panose="02000503000000000004" pitchFamily="2" charset="-78"/>
                <a:cs typeface="Jameel Noori Nastaleeq" panose="02000503000000000004" pitchFamily="2" charset="-78"/>
              </a:rPr>
              <a:t>سبق بھیڑیا  کے متن کے مطابق دیے ہوئے سوالوں کے جواب لکھیں</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(الف) درختوں کے نیچے کھڑے کیا غرار ہے تھے</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جواب:۔ </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درختوں کے نیچے کھڑے بھیڑیے غرار ہے تھے ۔ وہ درخت پر پناہ لینے والے شخص کو مسلسل خوف و دباؤ میں مبتلا  کر رہے تھے اور ان کے درمیان شدید تناؤ کی فضا تھی۔ </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(ب) اس کہانی میں بلند درخت کس بات کی علامت ہے</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جواب:۔ </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اس کہانی میں بلند درخت پناہ اور تحفظ کی علامت ہے ۔ یہ درخت ایک ایسی جگہ کو ظاہر کرتا ہے جہاں انسان عارضی سکون اور حفاظت حاصل کرتا ہے لیکن اس کی آزادی محدود ہوتی ہے</a:t>
            </a:r>
            <a:r>
              <a:rPr lang="ar-SA" sz="3200" dirty="0" smtClean="0">
                <a:latin typeface="Jameel Noori Nastaleeq" panose="02000503000000000004" pitchFamily="2" charset="-78"/>
                <a:cs typeface="Jameel Noori Nastaleeq" panose="02000503000000000004" pitchFamily="2" charset="-78"/>
              </a:rPr>
              <a:t>۔</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  جب گھنے درختوں میں کسی کی موجودگی کا احساس ہوتا ہے تو مصنف کو کیا پتا چلتا ہے</a:t>
            </a:r>
            <a:r>
              <a:rPr lang="ar-SA" sz="3200" dirty="0" smtClean="0">
                <a:solidFill>
                  <a:srgbClr val="FF0000"/>
                </a:solidFill>
                <a:latin typeface="Jameel Noori Nastaleeq" panose="02000503000000000004" pitchFamily="2" charset="-78"/>
                <a:cs typeface="Jameel Noori Nastaleeq" panose="02000503000000000004" pitchFamily="2" charset="-78"/>
              </a:rPr>
              <a:t>؟</a:t>
            </a: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جواب</a:t>
            </a:r>
            <a:r>
              <a:rPr lang="en-US" sz="3200" dirty="0">
                <a:latin typeface="Jameel Noori Nastaleeq" panose="02000503000000000004" pitchFamily="2" charset="-78"/>
                <a:cs typeface="Jameel Noori Nastaleeq" panose="02000503000000000004" pitchFamily="2" charset="-78"/>
              </a:rPr>
              <a:t>:</a:t>
            </a:r>
          </a:p>
          <a:p>
            <a:pPr algn="r"/>
            <a:r>
              <a:rPr lang="ar-SA" sz="3200" dirty="0">
                <a:latin typeface="Jameel Noori Nastaleeq" panose="02000503000000000004" pitchFamily="2" charset="-78"/>
                <a:cs typeface="Jameel Noori Nastaleeq" panose="02000503000000000004" pitchFamily="2" charset="-78"/>
              </a:rPr>
              <a:t>جب گھنے درختوں میں کسی کی موجودگی کا احساس ہوتا ہے تو مصنف کو پتا چلتا ہے کہ ایک اور شخص نے بھی اس درخت پر پناہ لی ہے، جو اپنے بھیڑیے سے خوف زدہ ہے </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1470149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387" y="-128528"/>
            <a:ext cx="11523643" cy="6001643"/>
          </a:xfrm>
          <a:prstGeom prst="rect">
            <a:avLst/>
          </a:prstGeom>
        </p:spPr>
        <p:txBody>
          <a:bodyPr wrap="square">
            <a:spAutoFit/>
          </a:bodyPr>
          <a:lstStyle/>
          <a:p>
            <a:pPr algn="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(د) اس کہانی میں بھیڑ یا کس بات کی علامت ہے؟</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جواب :۔ </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اس کہانی میں بھیڑیا خوف، خطرہ اور ان آفات کی علامت ہے جو انسان کی زندگی میں</a:t>
            </a:r>
            <a:endParaRPr lang="en-US" sz="3200" dirty="0">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رکاوٹ ڈال کر اسے آزاد ہونے سے روکتی ہیں۔</a:t>
            </a:r>
            <a:endParaRPr lang="en-US" sz="3200" dirty="0">
              <a:latin typeface="Jameel Noori Nastaleeq" panose="02000503000000000004" pitchFamily="2" charset="-78"/>
              <a:cs typeface="Jameel Noori Nastaleeq" panose="02000503000000000004" pitchFamily="2" charset="-78"/>
            </a:endParaRPr>
          </a:p>
          <a:p>
            <a:pPr algn="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(ہ) میرا ساتھی اپنے بھیڑیے کو کس چیز سے ہلاک کرتا ہے؟</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en-US" sz="3200" dirty="0">
                <a:solidFill>
                  <a:srgbClr val="FF0000"/>
                </a:solidFill>
                <a:latin typeface="Jameel Noori Nastaleeq" panose="02000503000000000004" pitchFamily="2" charset="-78"/>
                <a:cs typeface="Jameel Noori Nastaleeq" panose="02000503000000000004" pitchFamily="2" charset="-78"/>
              </a:rPr>
              <a:t> </a:t>
            </a:r>
          </a:p>
          <a:p>
            <a:pPr algn="r"/>
            <a:r>
              <a:rPr lang="ar-SA" sz="3200" dirty="0">
                <a:solidFill>
                  <a:srgbClr val="FF0000"/>
                </a:solidFill>
                <a:latin typeface="Jameel Noori Nastaleeq" panose="02000503000000000004" pitchFamily="2" charset="-78"/>
                <a:cs typeface="Jameel Noori Nastaleeq" panose="02000503000000000004" pitchFamily="2" charset="-78"/>
              </a:rPr>
              <a:t>جواب :۔</a:t>
            </a:r>
            <a:endParaRPr lang="en-US" sz="3200" dirty="0">
              <a:solidFill>
                <a:srgbClr val="FF0000"/>
              </a:solidFill>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مصنف کا ساتھی اپنے بھیڑیے کو ایک چھوٹی سی شاخ سے مار کر ہلاک کرتا ہے، جو اس نے</a:t>
            </a:r>
            <a:endParaRPr lang="en-US" sz="3200" dirty="0">
              <a:latin typeface="Jameel Noori Nastaleeq" panose="02000503000000000004" pitchFamily="2" charset="-78"/>
              <a:cs typeface="Jameel Noori Nastaleeq" panose="02000503000000000004" pitchFamily="2" charset="-78"/>
            </a:endParaRPr>
          </a:p>
          <a:p>
            <a:pPr algn="r"/>
            <a:r>
              <a:rPr lang="ar-SA" sz="3200" dirty="0">
                <a:latin typeface="Jameel Noori Nastaleeq" panose="02000503000000000004" pitchFamily="2" charset="-78"/>
                <a:cs typeface="Jameel Noori Nastaleeq" panose="02000503000000000004" pitchFamily="2" charset="-78"/>
              </a:rPr>
              <a:t>درخت سے تو ڑ رکھی ہوتی ہے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2102522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169" y="526229"/>
            <a:ext cx="11909233" cy="5655523"/>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بھیڑیا کے متن کو مد نظر رکھ کر درست بیان کے آگے (✔️) اور غلط کے آگے</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endPar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x)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کا نشان لگائیں۔</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الف) جب میں اردگرد دیکھتا ہوں ، میرے چاروں طرف بے شمار پودے ہیں</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(ب) میں بھیڑیے سے خوف زدہ ہوں اور وہ مجھ سے زیادہ طاقت ور ہے</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(ج) اگر یہ درخت مجھے پناہ نہ دیتا تو بھیٹر یا کب کا مجھے ہلاک کر چکا ہوتا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د) جوں ہی رات ہوتی ہے، ایک عجیب سی راحت کا سامنا کرنا پڑتا ہے</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ہ) ایک ایک انگ یوں دکھ رہا ہوتا ہے جیسے کسی نے لاٹھی سے مجھے مارا ہو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(و) اس اجنبی نے درخت پر ایک اور شیر کے خوف سے پناہ لے رکھی ہے۔۔ </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1487277" y="2456761"/>
            <a:ext cx="947451" cy="67202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756459" y="2482459"/>
            <a:ext cx="409086" cy="646331"/>
          </a:xfrm>
          <a:prstGeom prst="rect">
            <a:avLst/>
          </a:prstGeom>
          <a:noFill/>
        </p:spPr>
        <p:txBody>
          <a:bodyPr wrap="none" rtlCol="0">
            <a:spAutoFit/>
          </a:bodyPr>
          <a:lstStyle/>
          <a:p>
            <a:r>
              <a:rPr lang="en-US" sz="3600" dirty="0">
                <a:solidFill>
                  <a:srgbClr val="FF0000"/>
                </a:solidFill>
              </a:rPr>
              <a:t>T</a:t>
            </a:r>
          </a:p>
        </p:txBody>
      </p:sp>
      <p:sp>
        <p:nvSpPr>
          <p:cNvPr id="5" name="Rectangle 4"/>
          <p:cNvSpPr/>
          <p:nvPr/>
        </p:nvSpPr>
        <p:spPr>
          <a:xfrm>
            <a:off x="1474423" y="3204822"/>
            <a:ext cx="947451" cy="67202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487276" y="3898878"/>
            <a:ext cx="947451" cy="67202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497189" y="4723307"/>
            <a:ext cx="947451" cy="67202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497189" y="5535421"/>
            <a:ext cx="947451" cy="67202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768451" y="4004146"/>
            <a:ext cx="359394" cy="523220"/>
          </a:xfrm>
          <a:prstGeom prst="rect">
            <a:avLst/>
          </a:prstGeom>
        </p:spPr>
        <p:txBody>
          <a:bodyPr wrap="none">
            <a:spAutoFit/>
          </a:bodyPr>
          <a:lstStyle/>
          <a:p>
            <a:r>
              <a:rPr lang="en-US" sz="2800" dirty="0">
                <a:solidFill>
                  <a:srgbClr val="FF0000"/>
                </a:solidFill>
              </a:rPr>
              <a:t>T</a:t>
            </a:r>
            <a:endParaRPr lang="en-US" sz="3200" dirty="0"/>
          </a:p>
        </p:txBody>
      </p:sp>
      <p:sp>
        <p:nvSpPr>
          <p:cNvPr id="10" name="Rectangle 9"/>
          <p:cNvSpPr/>
          <p:nvPr/>
        </p:nvSpPr>
        <p:spPr>
          <a:xfrm>
            <a:off x="1812563" y="4868498"/>
            <a:ext cx="359394" cy="523220"/>
          </a:xfrm>
          <a:prstGeom prst="rect">
            <a:avLst/>
          </a:prstGeom>
        </p:spPr>
        <p:txBody>
          <a:bodyPr wrap="none">
            <a:spAutoFit/>
          </a:bodyPr>
          <a:lstStyle/>
          <a:p>
            <a:r>
              <a:rPr lang="en-US" sz="2800" dirty="0">
                <a:solidFill>
                  <a:srgbClr val="FF0000"/>
                </a:solidFill>
              </a:rPr>
              <a:t>T</a:t>
            </a:r>
            <a:endParaRPr lang="en-US" dirty="0"/>
          </a:p>
        </p:txBody>
      </p:sp>
      <p:sp>
        <p:nvSpPr>
          <p:cNvPr id="11" name="Rectangle 10"/>
          <p:cNvSpPr/>
          <p:nvPr/>
        </p:nvSpPr>
        <p:spPr>
          <a:xfrm>
            <a:off x="1781307" y="3288405"/>
            <a:ext cx="465187" cy="584775"/>
          </a:xfrm>
          <a:prstGeom prst="rect">
            <a:avLst/>
          </a:prstGeom>
        </p:spPr>
        <p:txBody>
          <a:bodyPr wrap="square">
            <a:spAutoFit/>
          </a:bodyPr>
          <a:lstStyle/>
          <a:p>
            <a:r>
              <a:rPr lang="en-US" sz="3200" dirty="0" smtClean="0">
                <a:solidFill>
                  <a:srgbClr val="FF0000"/>
                </a:solidFill>
              </a:rPr>
              <a:t>F</a:t>
            </a:r>
            <a:endParaRPr lang="en-US" dirty="0"/>
          </a:p>
        </p:txBody>
      </p:sp>
      <p:sp>
        <p:nvSpPr>
          <p:cNvPr id="12" name="Rectangle 11"/>
          <p:cNvSpPr/>
          <p:nvPr/>
        </p:nvSpPr>
        <p:spPr>
          <a:xfrm>
            <a:off x="1812563" y="5547736"/>
            <a:ext cx="349776" cy="523220"/>
          </a:xfrm>
          <a:prstGeom prst="rect">
            <a:avLst/>
          </a:prstGeom>
        </p:spPr>
        <p:txBody>
          <a:bodyPr wrap="none">
            <a:spAutoFit/>
          </a:bodyPr>
          <a:lstStyle/>
          <a:p>
            <a:r>
              <a:rPr lang="en-US" sz="2800" dirty="0" smtClean="0">
                <a:solidFill>
                  <a:srgbClr val="FF0000"/>
                </a:solidFill>
              </a:rPr>
              <a:t>F</a:t>
            </a:r>
            <a:endParaRPr lang="en-US" sz="2800" dirty="0"/>
          </a:p>
        </p:txBody>
      </p:sp>
    </p:spTree>
    <p:extLst>
      <p:ext uri="{BB962C8B-B14F-4D97-AF65-F5344CB8AC3E}">
        <p14:creationId xmlns:p14="http://schemas.microsoft.com/office/powerpoint/2010/main" val="3470125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827" y="107510"/>
            <a:ext cx="11413474" cy="7230184"/>
          </a:xfrm>
          <a:prstGeom prst="rect">
            <a:avLst/>
          </a:prstGeom>
        </p:spPr>
        <p:txBody>
          <a:bodyPr wrap="square">
            <a:spAutoFit/>
          </a:bodyPr>
          <a:lstStyle/>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درج ذیل جملوں میں سے حرفِ تحسین، حرفِ نفرین، حرفِ ندا  ، حرفِ انبساط، حرفِ تاسف اور حرفِ تاکید کی نشاندہی کیجیے۔ </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(الف) سبحان اللہ ! کیا خوب صورت وادی ہے</a:t>
            </a: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حرفِ </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تحسین</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(ب) تو بہ توبہ یہ تو عذاب الہی ہے۔</a:t>
            </a:r>
            <a:endParaRPr lang="en-US" sz="30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حرفِ </a:t>
            </a:r>
            <a:r>
              <a:rPr lang="ar-SA" sz="30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نفرین</a:t>
            </a:r>
            <a:r>
              <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(ج) اجی حضرت ! میری بات بھی سن لیں </a:t>
            </a:r>
            <a:endParaRPr lang="en-US" sz="3000" dirty="0" smtClean="0">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000" dirty="0">
                <a:solidFill>
                  <a:srgbClr val="FF0000"/>
                </a:solidFill>
                <a:latin typeface="Jameel Noori Nastaleeq" panose="02000503000000000004" pitchFamily="2" charset="-78"/>
                <a:cs typeface="Jameel Noori Nastaleeq" panose="02000503000000000004" pitchFamily="2" charset="-78"/>
              </a:rPr>
              <a:t>حرفِ </a:t>
            </a:r>
            <a:r>
              <a:rPr lang="ar-SA" sz="3000" dirty="0" smtClean="0">
                <a:solidFill>
                  <a:srgbClr val="FF0000"/>
                </a:solidFill>
                <a:latin typeface="Jameel Noori Nastaleeq" panose="02000503000000000004" pitchFamily="2" charset="-78"/>
                <a:cs typeface="Jameel Noori Nastaleeq" panose="02000503000000000004" pitchFamily="2" charset="-78"/>
              </a:rPr>
              <a:t>ندا</a:t>
            </a:r>
            <a:r>
              <a:rPr lang="en-US" sz="3000" dirty="0">
                <a:solidFill>
                  <a:srgbClr val="FF0000"/>
                </a:solidFill>
                <a:latin typeface="Jameel Noori Nastaleeq" panose="02000503000000000004" pitchFamily="2" charset="-78"/>
                <a:cs typeface="Jameel Noori Nastaleeq" panose="02000503000000000004" pitchFamily="2" charset="-78"/>
              </a:rPr>
              <a:t> </a:t>
            </a:r>
          </a:p>
          <a:p>
            <a:pPr algn="r"/>
            <a:r>
              <a:rPr lang="ar-SA" sz="3000" dirty="0">
                <a:latin typeface="Jameel Noori Nastaleeq" panose="02000503000000000004" pitchFamily="2" charset="-78"/>
                <a:cs typeface="Jameel Noori Nastaleeq" panose="02000503000000000004" pitchFamily="2" charset="-78"/>
              </a:rPr>
              <a:t>(د) ما شاء الله ! کیا زبردست گھر بنایا ہے۔</a:t>
            </a:r>
            <a:endParaRPr lang="en-US" sz="3000" dirty="0">
              <a:latin typeface="Jameel Noori Nastaleeq" panose="02000503000000000004" pitchFamily="2" charset="-78"/>
              <a:cs typeface="Jameel Noori Nastaleeq" panose="02000503000000000004" pitchFamily="2" charset="-78"/>
            </a:endParaRPr>
          </a:p>
          <a:p>
            <a:pPr algn="r"/>
            <a:r>
              <a:rPr lang="ar-SA" sz="3000" dirty="0">
                <a:solidFill>
                  <a:srgbClr val="FF0000"/>
                </a:solidFill>
                <a:latin typeface="Jameel Noori Nastaleeq" panose="02000503000000000004" pitchFamily="2" charset="-78"/>
                <a:cs typeface="Jameel Noori Nastaleeq" panose="02000503000000000004" pitchFamily="2" charset="-78"/>
              </a:rPr>
              <a:t>حرفِ </a:t>
            </a:r>
            <a:r>
              <a:rPr lang="ar-SA" sz="3000" dirty="0" smtClean="0">
                <a:solidFill>
                  <a:srgbClr val="FF0000"/>
                </a:solidFill>
                <a:latin typeface="Jameel Noori Nastaleeq" panose="02000503000000000004" pitchFamily="2" charset="-78"/>
                <a:cs typeface="Jameel Noori Nastaleeq" panose="02000503000000000004" pitchFamily="2" charset="-78"/>
              </a:rPr>
              <a:t>تحسین</a:t>
            </a:r>
            <a:r>
              <a:rPr lang="en-US" sz="3000" dirty="0">
                <a:solidFill>
                  <a:srgbClr val="FF0000"/>
                </a:solidFill>
                <a:latin typeface="Jameel Noori Nastaleeq" panose="02000503000000000004" pitchFamily="2" charset="-78"/>
                <a:cs typeface="Jameel Noori Nastaleeq" panose="02000503000000000004" pitchFamily="2" charset="-78"/>
              </a:rPr>
              <a:t> </a:t>
            </a:r>
          </a:p>
          <a:p>
            <a:pPr algn="r"/>
            <a:r>
              <a:rPr lang="ar-SA" sz="3000" dirty="0">
                <a:latin typeface="Jameel Noori Nastaleeq" panose="02000503000000000004" pitchFamily="2" charset="-78"/>
                <a:cs typeface="Jameel Noori Nastaleeq" panose="02000503000000000004" pitchFamily="2" charset="-78"/>
              </a:rPr>
              <a:t>(ہ) افسوس صد افسوس امیری ٹانگ ٹوٹ گئی ۔</a:t>
            </a:r>
            <a:endParaRPr lang="en-US" sz="3000" dirty="0">
              <a:latin typeface="Jameel Noori Nastaleeq" panose="02000503000000000004" pitchFamily="2" charset="-78"/>
              <a:cs typeface="Jameel Noori Nastaleeq" panose="02000503000000000004" pitchFamily="2" charset="-78"/>
            </a:endParaRPr>
          </a:p>
          <a:p>
            <a:pPr algn="r"/>
            <a:r>
              <a:rPr lang="ar-SA" sz="3000" dirty="0">
                <a:solidFill>
                  <a:srgbClr val="FF0000"/>
                </a:solidFill>
                <a:latin typeface="Jameel Noori Nastaleeq" panose="02000503000000000004" pitchFamily="2" charset="-78"/>
                <a:cs typeface="Jameel Noori Nastaleeq" panose="02000503000000000004" pitchFamily="2" charset="-78"/>
              </a:rPr>
              <a:t>حرفِ </a:t>
            </a:r>
            <a:r>
              <a:rPr lang="ar-SA" sz="3000" dirty="0" smtClean="0">
                <a:solidFill>
                  <a:srgbClr val="FF0000"/>
                </a:solidFill>
                <a:latin typeface="Jameel Noori Nastaleeq" panose="02000503000000000004" pitchFamily="2" charset="-78"/>
                <a:cs typeface="Jameel Noori Nastaleeq" panose="02000503000000000004" pitchFamily="2" charset="-78"/>
              </a:rPr>
              <a:t>تاسف</a:t>
            </a:r>
            <a:r>
              <a:rPr lang="en-US" sz="3000" dirty="0">
                <a:solidFill>
                  <a:srgbClr val="FF0000"/>
                </a:solidFill>
                <a:latin typeface="Jameel Noori Nastaleeq" panose="02000503000000000004" pitchFamily="2" charset="-78"/>
                <a:cs typeface="Jameel Noori Nastaleeq" panose="02000503000000000004" pitchFamily="2" charset="-78"/>
              </a:rPr>
              <a:t> </a:t>
            </a:r>
          </a:p>
          <a:p>
            <a:pPr algn="r"/>
            <a:r>
              <a:rPr lang="ar-SA" sz="3000" dirty="0">
                <a:latin typeface="Jameel Noori Nastaleeq" panose="02000503000000000004" pitchFamily="2" charset="-78"/>
                <a:cs typeface="Jameel Noori Nastaleeq" panose="02000503000000000004" pitchFamily="2" charset="-78"/>
              </a:rPr>
              <a:t>(و) مجھے اس چیز کی مطلق کوئی ضرورت نہیں۔</a:t>
            </a:r>
            <a:endParaRPr lang="en-US" sz="3000" dirty="0">
              <a:latin typeface="Jameel Noori Nastaleeq" panose="02000503000000000004" pitchFamily="2" charset="-78"/>
              <a:cs typeface="Jameel Noori Nastaleeq" panose="02000503000000000004" pitchFamily="2" charset="-78"/>
            </a:endParaRPr>
          </a:p>
          <a:p>
            <a:pPr algn="r"/>
            <a:r>
              <a:rPr lang="ar-SA" sz="3000" dirty="0">
                <a:solidFill>
                  <a:srgbClr val="FF0000"/>
                </a:solidFill>
                <a:latin typeface="Jameel Noori Nastaleeq" panose="02000503000000000004" pitchFamily="2" charset="-78"/>
                <a:cs typeface="Jameel Noori Nastaleeq" panose="02000503000000000004" pitchFamily="2" charset="-78"/>
              </a:rPr>
              <a:t>حرفِ تاکید</a:t>
            </a:r>
            <a:endParaRPr lang="en-US" sz="3000" dirty="0">
              <a:solidFill>
                <a:srgbClr val="FF0000"/>
              </a:solidFill>
              <a:latin typeface="Jameel Noori Nastaleeq" panose="02000503000000000004" pitchFamily="2" charset="-78"/>
              <a:cs typeface="Jameel Noori Nastaleeq" panose="02000503000000000004" pitchFamily="2" charset="-78"/>
            </a:endParaRPr>
          </a:p>
          <a:p>
            <a:pPr algn="r"/>
            <a:r>
              <a:rPr lang="en-US" sz="3000" dirty="0" smtClean="0">
                <a:latin typeface="Jameel Noori Nastaleeq" panose="02000503000000000004" pitchFamily="2" charset="-78"/>
                <a:cs typeface="Jameel Noori Nastaleeq" panose="02000503000000000004" pitchFamily="2" charset="-78"/>
              </a:rPr>
              <a:t>  </a:t>
            </a:r>
            <a:endParaRPr lang="en-US" sz="30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4053533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60533" y="268605"/>
            <a:ext cx="7231467" cy="646331"/>
          </a:xfrm>
          <a:prstGeom prst="rect">
            <a:avLst/>
          </a:prstGeom>
        </p:spPr>
        <p:txBody>
          <a:bodyPr wrap="none">
            <a:spAutoFit/>
          </a:bodyPr>
          <a:lstStyle/>
          <a:p>
            <a:r>
              <a:rPr lang="ar-SA" sz="3600" dirty="0"/>
              <a:t>اعراب  کی مدد سے درست تلفظ واضح کریں۔ </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4228078327"/>
              </p:ext>
            </p:extLst>
          </p:nvPr>
        </p:nvGraphicFramePr>
        <p:xfrm>
          <a:off x="2331200" y="1031956"/>
          <a:ext cx="8128000" cy="5181600"/>
        </p:xfrm>
        <a:graphic>
          <a:graphicData uri="http://schemas.openxmlformats.org/drawingml/2006/table">
            <a:tbl>
              <a:tblPr firstRow="1" bandRow="1">
                <a:tableStyleId>{7DF18680-E054-41AD-8BC1-D1AEF772440D}</a:tableStyleId>
              </a:tblPr>
              <a:tblGrid>
                <a:gridCol w="4064000"/>
                <a:gridCol w="4064000"/>
              </a:tblGrid>
              <a:tr h="370840">
                <a:tc>
                  <a:txBody>
                    <a:bodyPr/>
                    <a:lstStyle/>
                    <a:p>
                      <a:pPr algn="ctr"/>
                      <a:r>
                        <a:rPr lang="ar-SA" sz="9600" dirty="0" smtClean="0">
                          <a:latin typeface="Jameel Noori Nastaleeq" panose="02000503000000000004" pitchFamily="2" charset="-78"/>
                          <a:cs typeface="Jameel Noori Nastaleeq" panose="02000503000000000004" pitchFamily="2" charset="-78"/>
                        </a:rPr>
                        <a:t>اعراب </a:t>
                      </a:r>
                      <a:endParaRPr lang="en-US" sz="9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9600" dirty="0" smtClean="0">
                          <a:latin typeface="Jameel Noori Nastaleeq" panose="02000503000000000004" pitchFamily="2" charset="-78"/>
                          <a:cs typeface="Jameel Noori Nastaleeq" panose="02000503000000000004" pitchFamily="2" charset="-78"/>
                        </a:rPr>
                        <a:t>الفاظ </a:t>
                      </a:r>
                      <a:endParaRPr lang="en-US" sz="9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آسائشِ</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آسائش </a:t>
                      </a:r>
                      <a:endParaRPr lang="en-US" sz="9600" dirty="0">
                        <a:latin typeface="Jameel Noori Nastaleeq" panose="02000503000000000004" pitchFamily="2" charset="-78"/>
                        <a:cs typeface="Jameel Noori Nastaleeq" panose="02000503000000000004" pitchFamily="2" charset="-78"/>
                      </a:endParaRPr>
                    </a:p>
                  </a:txBody>
                  <a:tcPr/>
                </a:tc>
              </a:tr>
              <a:tr h="512309">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مُجرِم</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مجرم </a:t>
                      </a:r>
                      <a:endParaRPr lang="en-US" sz="96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جَلآّد</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جلاد </a:t>
                      </a:r>
                      <a:endParaRPr lang="en-US" sz="9600" b="1"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سَنْسَنِی</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سنسنی </a:t>
                      </a:r>
                      <a:endParaRPr lang="en-US" sz="9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مَسکَن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مسکن </a:t>
                      </a:r>
                      <a:endParaRPr lang="en-US" sz="96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غُرَّانا</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غرانا </a:t>
                      </a:r>
                      <a:endParaRPr lang="en-US" sz="9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سُود</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سود </a:t>
                      </a:r>
                      <a:endParaRPr lang="en-US" sz="166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849682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74548" y="0"/>
            <a:ext cx="4379725" cy="646331"/>
          </a:xfrm>
          <a:prstGeom prst="rect">
            <a:avLst/>
          </a:prstGeom>
        </p:spPr>
        <p:txBody>
          <a:bodyPr wrap="none">
            <a:spAutoFit/>
          </a:bodyPr>
          <a:lstStyle/>
          <a:p>
            <a:r>
              <a:rPr lang="ar-SA" sz="3600" dirty="0"/>
              <a:t>ان الفاظ کے مترادف لکھیں۔</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2102578712"/>
              </p:ext>
            </p:extLst>
          </p:nvPr>
        </p:nvGraphicFramePr>
        <p:xfrm>
          <a:off x="2204364" y="770727"/>
          <a:ext cx="8128000" cy="5882640"/>
        </p:xfrm>
        <a:graphic>
          <a:graphicData uri="http://schemas.openxmlformats.org/drawingml/2006/table">
            <a:tbl>
              <a:tblPr firstRow="1" bandRow="1">
                <a:tableStyleId>{7DF18680-E054-41AD-8BC1-D1AEF772440D}</a:tableStyleId>
              </a:tblPr>
              <a:tblGrid>
                <a:gridCol w="4064000"/>
                <a:gridCol w="4064000"/>
              </a:tblGrid>
              <a:tr h="672623">
                <a:tc>
                  <a:txBody>
                    <a:bodyPr/>
                    <a:lstStyle/>
                    <a:p>
                      <a:pPr algn="ctr"/>
                      <a:r>
                        <a:rPr lang="ar-SA" sz="4000" dirty="0" smtClean="0">
                          <a:latin typeface="Jameel Noori Nastaleeq" panose="02000503000000000004" pitchFamily="2" charset="-78"/>
                          <a:cs typeface="Jameel Noori Nastaleeq" panose="02000503000000000004" pitchFamily="2" charset="-78"/>
                        </a:rPr>
                        <a:t>مترادف </a:t>
                      </a:r>
                      <a:endParaRPr lang="en-US" sz="4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4000" dirty="0" smtClean="0">
                          <a:latin typeface="Jameel Noori Nastaleeq" panose="02000503000000000004" pitchFamily="2" charset="-78"/>
                          <a:cs typeface="Jameel Noori Nastaleeq" panose="02000503000000000004" pitchFamily="2" charset="-78"/>
                        </a:rPr>
                        <a:t>الفاظ </a:t>
                      </a:r>
                      <a:endParaRPr lang="en-US" sz="40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دکھ، تکلیف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اذیت</a:t>
                      </a:r>
                      <a:endParaRPr lang="en-US" sz="19900" dirty="0">
                        <a:latin typeface="Jameel Noori Nastaleeq" panose="02000503000000000004" pitchFamily="2" charset="-78"/>
                        <a:cs typeface="Jameel Noori Nastaleeq" panose="02000503000000000004" pitchFamily="2" charset="-78"/>
                      </a:endParaRPr>
                    </a:p>
                  </a:txBody>
                  <a:tcPr/>
                </a:tc>
              </a:tr>
              <a:tr h="51230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شجر، پیڑ</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درخت</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آرزو، تمنا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خواہش</a:t>
                      </a:r>
                      <a:endParaRPr lang="en-US" sz="19900" b="1"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بہادری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جرات</a:t>
                      </a:r>
                      <a:endParaRPr lang="en-US" sz="199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کوڑا  ، تازیانہ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چابک</a:t>
                      </a:r>
                      <a:endParaRPr lang="en-US" sz="199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ڈرا ہوا  ، سہما ہوا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خوف زده</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چپ، گم صم</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خاموش</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ناراضی  ، غضب</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غصہ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ہولناک  ، دہشت ناک</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خوف ناک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بہادری  ،  ہمت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جرأت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26265034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74548" y="0"/>
            <a:ext cx="2957861" cy="646331"/>
          </a:xfrm>
          <a:prstGeom prst="rect">
            <a:avLst/>
          </a:prstGeom>
        </p:spPr>
        <p:txBody>
          <a:bodyPr wrap="none">
            <a:spAutoFit/>
          </a:bodyPr>
          <a:lstStyle/>
          <a:p>
            <a:r>
              <a:rPr lang="ar-SA" sz="3600" dirty="0">
                <a:latin typeface="Jameel Noori Nastaleeq" panose="02000503000000000004" pitchFamily="2" charset="-78"/>
                <a:cs typeface="Jameel Noori Nastaleeq" panose="02000503000000000004" pitchFamily="2" charset="-78"/>
              </a:rPr>
              <a:t>ان الفاظ کے متضاد لکھیں۔</a:t>
            </a:r>
            <a:endParaRPr lang="en-US" sz="3600" dirty="0">
              <a:latin typeface="Jameel Noori Nastaleeq" panose="02000503000000000004" pitchFamily="2" charset="-78"/>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3802174790"/>
              </p:ext>
            </p:extLst>
          </p:nvPr>
        </p:nvGraphicFramePr>
        <p:xfrm>
          <a:off x="2204364" y="770727"/>
          <a:ext cx="8128000" cy="6096000"/>
        </p:xfrm>
        <a:graphic>
          <a:graphicData uri="http://schemas.openxmlformats.org/drawingml/2006/table">
            <a:tbl>
              <a:tblPr firstRow="1" bandRow="1">
                <a:tableStyleId>{7DF18680-E054-41AD-8BC1-D1AEF772440D}</a:tableStyleId>
              </a:tblPr>
              <a:tblGrid>
                <a:gridCol w="4064000"/>
                <a:gridCol w="4064000"/>
              </a:tblGrid>
              <a:tr h="672623">
                <a:tc>
                  <a:txBody>
                    <a:bodyPr/>
                    <a:lstStyle/>
                    <a:p>
                      <a:pPr algn="ctr"/>
                      <a:r>
                        <a:rPr lang="ar-SA" sz="5400" dirty="0" smtClean="0">
                          <a:latin typeface="Jameel Noori Nastaleeq" panose="02000503000000000004" pitchFamily="2" charset="-78"/>
                          <a:cs typeface="Jameel Noori Nastaleeq" panose="02000503000000000004" pitchFamily="2" charset="-78"/>
                        </a:rPr>
                        <a:t>متضاد </a:t>
                      </a:r>
                      <a:endParaRPr lang="en-US" sz="5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5400" dirty="0" smtClean="0">
                          <a:latin typeface="Jameel Noori Nastaleeq" panose="02000503000000000004" pitchFamily="2" charset="-78"/>
                          <a:cs typeface="Jameel Noori Nastaleeq" panose="02000503000000000004" pitchFamily="2" charset="-78"/>
                        </a:rPr>
                        <a:t>الفاظ </a:t>
                      </a:r>
                      <a:endParaRPr lang="en-US" sz="54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چڑھنا </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اترنا</a:t>
                      </a:r>
                      <a:endParaRPr lang="en-US" sz="34400" dirty="0">
                        <a:latin typeface="Jameel Noori Nastaleeq" panose="02000503000000000004" pitchFamily="2" charset="-78"/>
                        <a:cs typeface="Jameel Noori Nastaleeq" panose="02000503000000000004" pitchFamily="2" charset="-78"/>
                      </a:endParaRPr>
                    </a:p>
                  </a:txBody>
                  <a:tcPr/>
                </a:tc>
              </a:tr>
              <a:tr h="512309">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خوش بخت</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کم بخت</a:t>
                      </a:r>
                      <a:endParaRPr lang="en-US" sz="6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قید</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آزادی</a:t>
                      </a:r>
                      <a:endParaRPr lang="en-US" sz="34400" b="1"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کمزور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طاقت ور</a:t>
                      </a:r>
                      <a:endParaRPr lang="en-US" sz="344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غائب</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حاضر</a:t>
                      </a:r>
                      <a:endParaRPr lang="en-US" sz="344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جاہل </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عالم</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مشکل</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آسان</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موت</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زندگی </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نیچا </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اونچا</a:t>
                      </a:r>
                      <a:r>
                        <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زیادہ</a:t>
                      </a:r>
                      <a:endParaRPr lang="en-US" sz="28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تھوڑا </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19240647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016" y="349914"/>
            <a:ext cx="11758246" cy="5368777"/>
          </a:xfrm>
          <a:prstGeom prst="rect">
            <a:avLst/>
          </a:prstGeom>
        </p:spPr>
        <p:txBody>
          <a:bodyPr wrap="square">
            <a:spAutoFit/>
          </a:bodyPr>
          <a:lstStyle/>
          <a:p>
            <a:pPr algn="r">
              <a:lnSpc>
                <a:spcPct val="107000"/>
              </a:lnSpc>
              <a:spcAft>
                <a:spcPts val="800"/>
              </a:spcAft>
            </a:pPr>
            <a:r>
              <a:rPr lang="ar-SA" sz="2800" dirty="0">
                <a:latin typeface="Calibri" panose="020F0502020204030204" pitchFamily="34" charset="0"/>
                <a:ea typeface="Calibri" panose="020F0502020204030204" pitchFamily="34" charset="0"/>
              </a:rPr>
              <a:t>درج ذیل انگریزی اقتباس کے اصل  معانی و مفہوم اور مقاصد کو برقرار رکھتے ہوئے اُردو  میں ترجمہ کریں۔</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en-US" sz="2800" dirty="0">
                <a:latin typeface="Calibri" panose="020F0502020204030204" pitchFamily="34" charset="0"/>
                <a:ea typeface="Calibri" panose="020F0502020204030204" pitchFamily="34" charset="0"/>
                <a:cs typeface="Arial" panose="020B0604020202020204" pitchFamily="34" charset="0"/>
              </a:rPr>
              <a:t> </a:t>
            </a:r>
          </a:p>
          <a:p>
            <a:pPr algn="r">
              <a:lnSpc>
                <a:spcPct val="107000"/>
              </a:lnSpc>
              <a:spcAft>
                <a:spcPts val="800"/>
              </a:spcAft>
            </a:pPr>
            <a:r>
              <a:rPr lang="en-US" sz="2800" dirty="0">
                <a:latin typeface="Calibri" panose="020F0502020204030204" pitchFamily="34" charset="0"/>
                <a:ea typeface="Calibri" panose="020F0502020204030204" pitchFamily="34" charset="0"/>
                <a:cs typeface="Arial" panose="020B0604020202020204" pitchFamily="34" charset="0"/>
              </a:rPr>
              <a:t>Wolves are found in a variety of habitats, ranging from the frozen Arctic regions to the dense forests of North America, and even into deserts and grasslands. They are highly adaptable animals, able to survive in diverse climates zones. In their natural habitat, wolves play a critical role as apex predators. Despite their critical ecological role, wolves face </a:t>
            </a:r>
            <a:r>
              <a:rPr lang="en-US" sz="2800" dirty="0" err="1">
                <a:latin typeface="Calibri" panose="020F0502020204030204" pitchFamily="34" charset="0"/>
                <a:ea typeface="Calibri" panose="020F0502020204030204" pitchFamily="34" charset="0"/>
                <a:cs typeface="Arial" panose="020B0604020202020204" pitchFamily="34" charset="0"/>
              </a:rPr>
              <a:t>numeroust</a:t>
            </a:r>
            <a:r>
              <a:rPr lang="en-US" sz="2800" dirty="0">
                <a:latin typeface="Calibri" panose="020F0502020204030204" pitchFamily="34" charset="0"/>
                <a:ea typeface="Calibri" panose="020F0502020204030204" pitchFamily="34" charset="0"/>
                <a:cs typeface="Arial" panose="020B0604020202020204" pitchFamily="34" charset="0"/>
              </a:rPr>
              <a:t> </a:t>
            </a:r>
            <a:r>
              <a:rPr lang="en-US" sz="2800" dirty="0" err="1">
                <a:latin typeface="Calibri" panose="020F0502020204030204" pitchFamily="34" charset="0"/>
                <a:ea typeface="Calibri" panose="020F0502020204030204" pitchFamily="34" charset="0"/>
                <a:cs typeface="Arial" panose="020B0604020202020204" pitchFamily="34" charset="0"/>
              </a:rPr>
              <a:t>hreats</a:t>
            </a:r>
            <a:r>
              <a:rPr lang="en-US" sz="2800" dirty="0">
                <a:latin typeface="Calibri" panose="020F0502020204030204" pitchFamily="34" charset="0"/>
                <a:ea typeface="Calibri" panose="020F0502020204030204" pitchFamily="34" charset="0"/>
                <a:cs typeface="Arial" panose="020B0604020202020204" pitchFamily="34" charset="0"/>
              </a:rPr>
              <a:t> from human activities, including habitat destruction, hunting, and conflicts with livestock farming. Conservation efforts are essential to protect these magnificent creatures and ensure that they continue to roam the wild landscapes they call home.</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97331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3046" y="708116"/>
            <a:ext cx="11207262" cy="3676519"/>
          </a:xfrm>
          <a:prstGeom prst="rect">
            <a:avLst/>
          </a:prstGeom>
        </p:spPr>
        <p:txBody>
          <a:bodyPr wrap="square">
            <a:spAutoFit/>
          </a:bodyPr>
          <a:lstStyle/>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بھیڑیے مختلف رہائش گاہوں میں پائے جاتے ہیں، جن میں برف سے ڈھکے آرکٹک علاقے، شمالی امریکا کے موافق ، جنگلات، یہاں تک کہ صحرا اور گھاس کے میدان شامل ہیں ۔ یہ انتہائی موافق جانور ہیں جومختلف آب و ہوا کے علاقوں میں زندہ رہنے کی صلاحیت رکھتے ہیں۔ اپنے قدرتی مسکن میں بھیڑے بطور اعلی شکاری اہم کردار ادا کرتے ہیں۔ اپنے ماحولیالی اہم کردار کے باوجود، بھیڑیے انسانی سرگرمیوں سے پیدا ہونے والے کئی خطرات کا سامنا کرتے ہیں، جن میں رہائش گاہوں کی تباہی، شکار اور مویشیوں کی افزائش کے ساتھ تنازعات شامل ہیں ۔ ان شاندار مخلوقات کی حفاظت اور یہ یقینی بنانے کے لیے کہ وہ اپنی قدرتی جگہوں پر آزادانہ گھومتے رہیں ، تحفظ کی کوششیں نہایت ضروری ہیں</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819818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TotalTime>
  <Words>729</Words>
  <Application>Microsoft Office PowerPoint</Application>
  <PresentationFormat>Widescreen</PresentationFormat>
  <Paragraphs>275</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50</cp:revision>
  <dcterms:created xsi:type="dcterms:W3CDTF">2025-02-16T18:58:46Z</dcterms:created>
  <dcterms:modified xsi:type="dcterms:W3CDTF">2025-06-15T07:06:35Z</dcterms:modified>
</cp:coreProperties>
</file>