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6" r:id="rId4"/>
    <p:sldId id="278" r:id="rId5"/>
    <p:sldId id="259" r:id="rId6"/>
    <p:sldId id="273" r:id="rId7"/>
    <p:sldId id="274" r:id="rId8"/>
    <p:sldId id="275" r:id="rId9"/>
    <p:sldId id="276" r:id="rId10"/>
    <p:sldId id="277" r:id="rId11"/>
    <p:sldId id="260" r:id="rId12"/>
    <p:sldId id="261" r:id="rId13"/>
    <p:sldId id="262" r:id="rId14"/>
    <p:sldId id="263" r:id="rId15"/>
    <p:sldId id="264" r:id="rId16"/>
    <p:sldId id="265"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54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49D543-4EB2-4530-9EFB-D94A761870FF}"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391666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49D543-4EB2-4530-9EFB-D94A761870FF}"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249773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49D543-4EB2-4530-9EFB-D94A761870FF}"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3960465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49D543-4EB2-4530-9EFB-D94A761870FF}"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60347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49D543-4EB2-4530-9EFB-D94A761870FF}" type="datetimeFigureOut">
              <a:rPr lang="en-US" smtClean="0"/>
              <a:t>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1141024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49D543-4EB2-4530-9EFB-D94A761870FF}" type="datetimeFigureOut">
              <a:rPr lang="en-US" smtClean="0"/>
              <a:t>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126802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9D543-4EB2-4530-9EFB-D94A761870FF}" type="datetimeFigureOut">
              <a:rPr lang="en-US" smtClean="0"/>
              <a:t>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1303708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49D543-4EB2-4530-9EFB-D94A761870FF}"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413434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49D543-4EB2-4530-9EFB-D94A761870FF}"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348279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49D543-4EB2-4530-9EFB-D94A761870FF}"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696821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49D543-4EB2-4530-9EFB-D94A761870FF}"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F86-4130-4CEA-9B9F-D920197C352C}" type="slidenum">
              <a:rPr lang="en-US" smtClean="0"/>
              <a:t>‹#›</a:t>
            </a:fld>
            <a:endParaRPr lang="en-US"/>
          </a:p>
        </p:txBody>
      </p:sp>
    </p:spTree>
    <p:extLst>
      <p:ext uri="{BB962C8B-B14F-4D97-AF65-F5344CB8AC3E}">
        <p14:creationId xmlns:p14="http://schemas.microsoft.com/office/powerpoint/2010/main" val="1312963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49D543-4EB2-4530-9EFB-D94A761870FF}" type="datetimeFigureOut">
              <a:rPr lang="en-US" smtClean="0"/>
              <a:t>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18F86-4130-4CEA-9B9F-D920197C352C}" type="slidenum">
              <a:rPr lang="en-US" smtClean="0"/>
              <a:t>‹#›</a:t>
            </a:fld>
            <a:endParaRPr lang="en-US"/>
          </a:p>
        </p:txBody>
      </p:sp>
    </p:spTree>
    <p:extLst>
      <p:ext uri="{BB962C8B-B14F-4D97-AF65-F5344CB8AC3E}">
        <p14:creationId xmlns:p14="http://schemas.microsoft.com/office/powerpoint/2010/main" val="4152017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2250292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5191" y="117628"/>
            <a:ext cx="6094910" cy="6688996"/>
          </a:xfrm>
          <a:prstGeom prst="rect">
            <a:avLst/>
          </a:prstGeom>
        </p:spPr>
      </p:pic>
      <p:sp>
        <p:nvSpPr>
          <p:cNvPr id="3" name="Rectangle 2"/>
          <p:cNvSpPr/>
          <p:nvPr/>
        </p:nvSpPr>
        <p:spPr>
          <a:xfrm>
            <a:off x="4142342" y="2060154"/>
            <a:ext cx="4032174" cy="37457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163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ur-PK" sz="9600" dirty="0" smtClean="0">
                <a:latin typeface="Jameel Noori Nastaleeq" panose="02000503000000000004" pitchFamily="2" charset="-78"/>
                <a:cs typeface="Jameel Noori Nastaleeq" panose="02000503000000000004" pitchFamily="2" charset="-78"/>
              </a:rPr>
              <a:t>نعت</a:t>
            </a:r>
            <a:endParaRPr lang="en-US" sz="9600" dirty="0">
              <a:latin typeface="Jameel Noori Nastaleeq" panose="02000503000000000004" pitchFamily="2" charset="-78"/>
              <a:cs typeface="Jameel Noori Nastaleeq" panose="02000503000000000004" pitchFamily="2" charset="-78"/>
            </a:endParaRPr>
          </a:p>
        </p:txBody>
      </p:sp>
      <p:sp>
        <p:nvSpPr>
          <p:cNvPr id="3" name="Subtitle 2"/>
          <p:cNvSpPr>
            <a:spLocks noGrp="1"/>
          </p:cNvSpPr>
          <p:nvPr>
            <p:ph type="subTitle" idx="1"/>
          </p:nvPr>
        </p:nvSpPr>
        <p:spPr/>
        <p:txBody>
          <a:bodyPr>
            <a:normAutofit/>
          </a:bodyPr>
          <a:lstStyle/>
          <a:p>
            <a:r>
              <a:rPr lang="ur-PK" sz="4400" dirty="0" smtClean="0">
                <a:latin typeface="Jameel Noori Nastaleeq" panose="02000503000000000004" pitchFamily="2" charset="-78"/>
                <a:cs typeface="Jameel Noori Nastaleeq" panose="02000503000000000004" pitchFamily="2" charset="-78"/>
              </a:rPr>
              <a:t>مولانا ظفر علی خاں</a:t>
            </a:r>
          </a:p>
          <a:p>
            <a:r>
              <a:rPr lang="ur-PK" sz="4400" dirty="0" smtClean="0">
                <a:latin typeface="Jameel Noori Nastaleeq" panose="02000503000000000004" pitchFamily="2" charset="-78"/>
                <a:cs typeface="Jameel Noori Nastaleeq" panose="02000503000000000004" pitchFamily="2" charset="-78"/>
              </a:rPr>
              <a:t>(1874-1957)</a:t>
            </a:r>
            <a:endParaRPr lang="en-US" sz="44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370959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46109203"/>
              </p:ext>
            </p:extLst>
          </p:nvPr>
        </p:nvGraphicFramePr>
        <p:xfrm>
          <a:off x="0" y="209321"/>
          <a:ext cx="12081834" cy="6353424"/>
        </p:xfrm>
        <a:graphic>
          <a:graphicData uri="http://schemas.openxmlformats.org/drawingml/2006/table">
            <a:tbl>
              <a:tblPr firstRow="1" bandRow="1">
                <a:tableStyleId>{93296810-A885-4BE3-A3E7-6D5BEEA58F35}</a:tableStyleId>
              </a:tblPr>
              <a:tblGrid>
                <a:gridCol w="2013639"/>
                <a:gridCol w="2013639"/>
                <a:gridCol w="2013639"/>
                <a:gridCol w="2013639"/>
                <a:gridCol w="2013639"/>
                <a:gridCol w="2013639"/>
              </a:tblGrid>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1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1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1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1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1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1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ہرا، تازه رنگ</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سبز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سرداری</a:t>
                      </a:r>
                      <a:endParaRPr lang="en-US" sz="1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تاج</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خواہش ، آرزو</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تمنا</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احترام محبت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عقیدت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نبی کریم ﷺ پر بھیجا جانے والا سلام</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درود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جہان کائنات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دنیا</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چاند کی روشنی</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ماہتاب</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اعلیٰ، بلند مرتبہ</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بلند</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پہلی روشنی</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نورِ اولیں</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اُجالا ، چمک</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روشنی</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روشن، چمکدار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 نور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مدینہ منورہ کا قدیم نام</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یثرب</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 ہوا ماحول ہوا</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فضا</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چاند</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بدر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خوشبو، پاکیزگی</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طیب</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حقیقت، درست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سچ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خوشی ، سکون</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سرور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چھاتی</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سینہ</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وفاداری ، سچائی</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وفا</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وفات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وصال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جبریل ، فرشتہ</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جبریل</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سب سے پہلانور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نورِ اولیں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دوست محبوب</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یار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روشنی، چراغ</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شمعیں</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مثال ، مانند</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نظیر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طاقت، اختیار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قدرت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مقصد</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غایت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563696">
                <a:tc>
                  <a:txBody>
                    <a:bodyPr/>
                    <a:lstStyle/>
                    <a:p>
                      <a:pPr algn="ctr"/>
                      <a:endParaRPr lang="en-US">
                        <a:latin typeface="Jameel Noori Nastaleeq" panose="02000503000000000004" pitchFamily="2" charset="-78"/>
                        <a:cs typeface="Jameel Noori Nastaleeq" panose="02000503000000000004" pitchFamily="2" charset="-78"/>
                      </a:endParaRPr>
                    </a:p>
                  </a:txBody>
                  <a:tcPr/>
                </a:tc>
                <a:tc>
                  <a:txBody>
                    <a:bodyPr/>
                    <a:lstStyle/>
                    <a:p>
                      <a:pPr algn="ctr"/>
                      <a:endParaRPr lang="en-US">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محبوب</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دلدار</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زور، طاقت</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جبر </a:t>
                      </a:r>
                      <a:endParaRPr lang="en-US" sz="1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596117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7469" y="111917"/>
            <a:ext cx="6096000" cy="2244204"/>
          </a:xfrm>
          <a:prstGeom prst="rect">
            <a:avLst/>
          </a:prstGeom>
        </p:spPr>
        <p:txBody>
          <a:bodyPr>
            <a:spAutoFit/>
          </a:bodyPr>
          <a:lstStyle/>
          <a:p>
            <a:pPr algn="r">
              <a:lnSpc>
                <a:spcPct val="107000"/>
              </a:lnSpc>
              <a:spcAft>
                <a:spcPts val="800"/>
              </a:spcAft>
            </a:pPr>
            <a:r>
              <a:rPr lang="ar-SA" sz="2800" dirty="0">
                <a:solidFill>
                  <a:srgbClr val="FF0000"/>
                </a:solidFill>
                <a:latin typeface="Jameel Noori Nastaleeq" panose="02000503000000000004" pitchFamily="2" charset="-78"/>
                <a:cs typeface="Jameel Noori Nastaleeq" panose="02000503000000000004" pitchFamily="2" charset="-78"/>
              </a:rPr>
              <a:t>دل جس سے زندہ ہے وہ تمنا تھی تو </a:t>
            </a:r>
            <a:r>
              <a:rPr lang="ar-SA" sz="2800" dirty="0" smtClean="0">
                <a:solidFill>
                  <a:srgbClr val="FF0000"/>
                </a:solidFill>
                <a:latin typeface="Jameel Noori Nastaleeq" panose="02000503000000000004" pitchFamily="2" charset="-78"/>
                <a:cs typeface="Jameel Noori Nastaleeq" panose="02000503000000000004" pitchFamily="2" charset="-78"/>
              </a:rPr>
              <a:t>ہو</a:t>
            </a:r>
            <a:endParaRPr lang="ur-PK" sz="2800" dirty="0">
              <a:solidFill>
                <a:srgbClr val="FF0000"/>
              </a:solidFill>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2800" dirty="0" smtClean="0">
              <a:solidFill>
                <a:srgbClr val="FF0000"/>
              </a:solidFill>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2800" dirty="0" smtClean="0">
                <a:solidFill>
                  <a:srgbClr val="FF0000"/>
                </a:solidFill>
                <a:latin typeface="Jameel Noori Nastaleeq" panose="02000503000000000004" pitchFamily="2" charset="-78"/>
                <a:cs typeface="Jameel Noori Nastaleeq" panose="02000503000000000004" pitchFamily="2" charset="-78"/>
              </a:rPr>
              <a:t> </a:t>
            </a:r>
            <a:r>
              <a:rPr lang="ar-SA" sz="2800" dirty="0">
                <a:solidFill>
                  <a:srgbClr val="FF0000"/>
                </a:solidFill>
                <a:latin typeface="Jameel Noori Nastaleeq" panose="02000503000000000004" pitchFamily="2" charset="-78"/>
                <a:cs typeface="Jameel Noori Nastaleeq" panose="02000503000000000004" pitchFamily="2" charset="-78"/>
              </a:rPr>
              <a:t>ہم جس میں بس رہے ہیں وہ دنیا </a:t>
            </a:r>
            <a:r>
              <a:rPr lang="ar-SA" sz="2800" dirty="0" smtClean="0">
                <a:solidFill>
                  <a:srgbClr val="FF0000"/>
                </a:solidFill>
                <a:latin typeface="Jameel Noori Nastaleeq" panose="02000503000000000004" pitchFamily="2" charset="-78"/>
                <a:cs typeface="Jameel Noori Nastaleeq" panose="02000503000000000004" pitchFamily="2" charset="-78"/>
              </a:rPr>
              <a:t>تمھی </a:t>
            </a:r>
            <a:r>
              <a:rPr lang="ar-SA" sz="2800" dirty="0">
                <a:solidFill>
                  <a:srgbClr val="FF0000"/>
                </a:solidFill>
                <a:latin typeface="Jameel Noori Nastaleeq" panose="02000503000000000004" pitchFamily="2" charset="-78"/>
                <a:cs typeface="Jameel Noori Nastaleeq" panose="02000503000000000004" pitchFamily="2" charset="-78"/>
              </a:rPr>
              <a:t>تو ہو</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Oval 2"/>
          <p:cNvSpPr/>
          <p:nvPr/>
        </p:nvSpPr>
        <p:spPr>
          <a:xfrm>
            <a:off x="3547431" y="440675"/>
            <a:ext cx="2622015" cy="134432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6000" dirty="0" smtClean="0">
                <a:latin typeface="Jameel Noori Nastaleeq" panose="02000503000000000004" pitchFamily="2" charset="-78"/>
                <a:cs typeface="Jameel Noori Nastaleeq" panose="02000503000000000004" pitchFamily="2" charset="-78"/>
              </a:rPr>
              <a:t>تشر یح</a:t>
            </a:r>
            <a:endParaRPr lang="en-US" sz="6000" dirty="0">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0" y="1785004"/>
            <a:ext cx="12162621" cy="5661871"/>
          </a:xfrm>
          <a:prstGeom prst="rect">
            <a:avLst/>
          </a:prstGeom>
        </p:spPr>
        <p:txBody>
          <a:bodyPr wrap="square">
            <a:spAutoFit/>
          </a:bodyPr>
          <a:lstStyle/>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شعر نبی کریم خاتم النبین  سے محبت کے گہرے جذبات کا اظہار کرتا ہے، جہاں شاعر بی کریم خاتم النبیین کو نہ صرف اپنی زندگی کی وجہ قرار دیتا ہے بلکہ آپ خاتم النبین  کو اپنی پوری دنیا تصور کرتا ہے۔ پہلے مصرعے میں دل انسانی جذبات کا مرکز ہے اور تمنا وہ خواہش ہے جو انسان کو زندگی میں مقصد فراہم کرتی ہے۔ شاعر کہتا ہے کہ اس کے دل کی زندگی کا اصل سبب اس کی تمنا ہے اور وہ تمنا صرف آپ خاتم النبین ہیں۔ یعنی آپ خاتم النبین کی محبت ہی شاعر کے دل کو زندہ رکھتی ہے، آپ خاتم النبیین  ہی اس کے دل کی دھڑکن ہیں۔ دوسرے مصرعے میں شاعر کہتا ہے کہ جس دنیا میں وہ رہتا ہے ، وہ صرف آپ ختم النبی اللہ اسلام ہیں۔ یعنی شاعر کی دنیا کا ہر پہلو ، ہر خوشی اور ہر احساس آپ خاتم النبین  سے وابستہ ہے۔ شاعر کی زندگی میں جو کچھ اہم ہے، وہ سب آپ خاتم النبین الا السلام کی بدولت ہے۔ اس شعر میں شاعر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آپ</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600" dirty="0">
                <a:latin typeface="Jameel Noori Nastaleeq" panose="02000503000000000004" pitchFamily="2" charset="-78"/>
                <a:cs typeface="Jameel Noori Nastaleeq" panose="02000503000000000004" pitchFamily="2" charset="-78"/>
              </a:rPr>
              <a:t>خاتم النبیین کو اپنے وجود کا مرکز قرار دیتا ہے۔ آپ نے آپ خاتم النبین  صرف ایک شخص نہیں بلکہ شاعر کی پوری کائنات ہیں، اس کی تمنائیں اور اس کا مقصد حیات بھی آپ ام امین مالی تعلیم سے وابستہ ہے۔ یہ محبت کی انتہا کا اظہار ہے، جہاں عاشق کے لیے زندگی اور دُنیا کا خاتم ہر پہلو محبوب کی ذات سے جڑا ہوا ہوتا ہے۔</a:t>
            </a:r>
            <a:endParaRPr lang="en-US" sz="36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203891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7469" y="111917"/>
            <a:ext cx="6096000" cy="1754326"/>
          </a:xfrm>
          <a:prstGeom prst="rect">
            <a:avLst/>
          </a:prstGeom>
        </p:spPr>
        <p:txBody>
          <a:bodyPr>
            <a:spAutoFit/>
          </a:bodyPr>
          <a:lstStyle/>
          <a:p>
            <a:pPr algn="r"/>
            <a:r>
              <a:rPr lang="ar-SA" sz="3600" dirty="0">
                <a:solidFill>
                  <a:srgbClr val="FF0000"/>
                </a:solidFill>
                <a:latin typeface="Jameel Noori Nastaleeq" panose="02000503000000000004" pitchFamily="2" charset="-78"/>
                <a:cs typeface="Jameel Noori Nastaleeq" panose="02000503000000000004" pitchFamily="2" charset="-78"/>
              </a:rPr>
              <a:t>پھوٹا جو سینہ شب تار الست </a:t>
            </a:r>
            <a:r>
              <a:rPr lang="ar-SA" sz="3600" dirty="0" smtClean="0">
                <a:solidFill>
                  <a:srgbClr val="FF0000"/>
                </a:solidFill>
                <a:latin typeface="Jameel Noori Nastaleeq" panose="02000503000000000004" pitchFamily="2" charset="-78"/>
                <a:cs typeface="Jameel Noori Nastaleeq" panose="02000503000000000004" pitchFamily="2" charset="-78"/>
              </a:rPr>
              <a:t>سے</a:t>
            </a:r>
            <a:endParaRPr lang="ur-PK" sz="36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3600" dirty="0" smtClean="0">
                <a:solidFill>
                  <a:srgbClr val="FF0000"/>
                </a:solidFill>
                <a:latin typeface="Jameel Noori Nastaleeq" panose="02000503000000000004" pitchFamily="2" charset="-78"/>
                <a:cs typeface="Jameel Noori Nastaleeq" panose="02000503000000000004" pitchFamily="2" charset="-78"/>
              </a:rPr>
              <a:t> </a:t>
            </a:r>
            <a:endParaRPr lang="ur-PK" sz="36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3600" dirty="0" smtClean="0">
                <a:solidFill>
                  <a:srgbClr val="FF0000"/>
                </a:solidFill>
                <a:latin typeface="Jameel Noori Nastaleeq" panose="02000503000000000004" pitchFamily="2" charset="-78"/>
                <a:cs typeface="Jameel Noori Nastaleeq" panose="02000503000000000004" pitchFamily="2" charset="-78"/>
              </a:rPr>
              <a:t>اس </a:t>
            </a:r>
            <a:r>
              <a:rPr lang="ar-SA" sz="3600" dirty="0">
                <a:solidFill>
                  <a:srgbClr val="FF0000"/>
                </a:solidFill>
                <a:latin typeface="Jameel Noori Nastaleeq" panose="02000503000000000004" pitchFamily="2" charset="-78"/>
                <a:cs typeface="Jameel Noori Nastaleeq" panose="02000503000000000004" pitchFamily="2" charset="-78"/>
              </a:rPr>
              <a:t>نور اولیس کا اُجالا </a:t>
            </a:r>
            <a:r>
              <a:rPr lang="ur-PK" sz="3600" dirty="0" smtClean="0">
                <a:solidFill>
                  <a:srgbClr val="FF0000"/>
                </a:solidFill>
                <a:latin typeface="Jameel Noori Nastaleeq" panose="02000503000000000004" pitchFamily="2" charset="-78"/>
                <a:cs typeface="Jameel Noori Nastaleeq" panose="02000503000000000004" pitchFamily="2" charset="-78"/>
              </a:rPr>
              <a:t>ت</a:t>
            </a:r>
            <a:r>
              <a:rPr lang="ar-SA" sz="3600" dirty="0" smtClean="0">
                <a:solidFill>
                  <a:srgbClr val="FF0000"/>
                </a:solidFill>
                <a:latin typeface="Jameel Noori Nastaleeq" panose="02000503000000000004" pitchFamily="2" charset="-78"/>
                <a:cs typeface="Jameel Noori Nastaleeq" panose="02000503000000000004" pitchFamily="2" charset="-78"/>
              </a:rPr>
              <a:t>مھتی </a:t>
            </a:r>
            <a:r>
              <a:rPr lang="ar-SA" sz="3600" dirty="0">
                <a:solidFill>
                  <a:srgbClr val="FF0000"/>
                </a:solidFill>
                <a:latin typeface="Jameel Noori Nastaleeq" panose="02000503000000000004" pitchFamily="2" charset="-78"/>
                <a:cs typeface="Jameel Noori Nastaleeq" panose="02000503000000000004" pitchFamily="2" charset="-78"/>
              </a:rPr>
              <a:t>تو ہو</a:t>
            </a:r>
            <a:endParaRPr lang="en-US" sz="36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547431" y="440675"/>
            <a:ext cx="2622015" cy="134432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6000" dirty="0" smtClean="0">
                <a:latin typeface="Jameel Noori Nastaleeq" panose="02000503000000000004" pitchFamily="2" charset="-78"/>
                <a:cs typeface="Jameel Noori Nastaleeq" panose="02000503000000000004" pitchFamily="2" charset="-78"/>
              </a:rPr>
              <a:t>تشر یح</a:t>
            </a:r>
            <a:endParaRPr lang="en-US" sz="6000" dirty="0">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242371" y="2113762"/>
            <a:ext cx="12162621" cy="4401205"/>
          </a:xfrm>
          <a:prstGeom prst="rect">
            <a:avLst/>
          </a:prstGeom>
        </p:spPr>
        <p:txBody>
          <a:bodyPr wrap="square">
            <a:spAutoFit/>
          </a:bodyPr>
          <a:lstStyle/>
          <a:p>
            <a:pPr algn="r"/>
            <a:r>
              <a:rPr lang="ar-SA" sz="4000" dirty="0">
                <a:latin typeface="Jameel Noori Nastaleeq" panose="02000503000000000004" pitchFamily="2" charset="-78"/>
                <a:cs typeface="Jameel Noori Nastaleeq" panose="02000503000000000004" pitchFamily="2" charset="-78"/>
              </a:rPr>
              <a:t>پہلے مصرعے میں شاعر کا پھوٹا کا مطلب ہے کہ کوئی چیز باہر نکلی یا ظاہر ہوتی ہے ۔  "سینہ" سے مراد دل یا روح ہے اور شبِ تار سے مراد تاریک رات ہے ۔ "الست " ایک عربی لفظ ہے جس کا مطلب ہے ہے کیا میں تمھارا رب نہیں ہوں؟ اور یہ عام طور پر ایک خاص مقام یا حالت کی طرف اشارہ کرتا ہے، جہاں رُوحیں اپنے خالق کے ساتھ موجود تھیں ۔ دوسرے مصرعے میں شاعر کا  " نور او لیں“ کا مطلب ہے پہلا نور یا روشنی ، جو سب چیزوں کی بنیاد ہے۔ اُجالا' کا مطلب ہے روشنی یا چمک۔ شاعر اس مصرع میں یہ کہہ رہا ہے کہ یہ روشنی ، جو کہ اصل حقیقت کی نشانی ہے ، آپ  ﷺ ہی ہیں۔ یعنی شاعر اس روشنی کو آپ خاتم الانبیاءﷺ کے خاص وجود یا شخصیت سے منسوب کر رہا ہے</a:t>
            </a:r>
            <a:endParaRPr lang="en-US" sz="4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2518574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7469" y="111917"/>
            <a:ext cx="6096000" cy="1384995"/>
          </a:xfrm>
          <a:prstGeom prst="rect">
            <a:avLst/>
          </a:prstGeom>
        </p:spPr>
        <p:txBody>
          <a:bodyPr>
            <a:spAutoFit/>
          </a:bodyPr>
          <a:lstStyle/>
          <a:p>
            <a:pPr algn="r"/>
            <a:r>
              <a:rPr lang="ar-SA" sz="2800" dirty="0">
                <a:solidFill>
                  <a:srgbClr val="FF0000"/>
                </a:solidFill>
                <a:latin typeface="Jameel Noori Nastaleeq" panose="02000503000000000004" pitchFamily="2" charset="-78"/>
                <a:cs typeface="Jameel Noori Nastaleeq" panose="02000503000000000004" pitchFamily="2" charset="-78"/>
              </a:rPr>
              <a:t>سب کچھ تمھارے واسطے پیدا کیا </a:t>
            </a:r>
            <a:r>
              <a:rPr lang="ar-SA" sz="2800" dirty="0" smtClean="0">
                <a:solidFill>
                  <a:srgbClr val="FF0000"/>
                </a:solidFill>
                <a:latin typeface="Jameel Noori Nastaleeq" panose="02000503000000000004" pitchFamily="2" charset="-78"/>
                <a:cs typeface="Jameel Noori Nastaleeq" panose="02000503000000000004" pitchFamily="2" charset="-78"/>
              </a:rPr>
              <a:t>گیا</a:t>
            </a:r>
            <a:endParaRPr lang="ur-PK" sz="28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2800" dirty="0" smtClean="0">
                <a:solidFill>
                  <a:srgbClr val="FF0000"/>
                </a:solidFill>
                <a:latin typeface="Jameel Noori Nastaleeq" panose="02000503000000000004" pitchFamily="2" charset="-78"/>
                <a:cs typeface="Jameel Noori Nastaleeq" panose="02000503000000000004" pitchFamily="2" charset="-78"/>
              </a:rPr>
              <a:t> </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a:solidFill>
                  <a:srgbClr val="FF0000"/>
                </a:solidFill>
                <a:latin typeface="Jameel Noori Nastaleeq" panose="02000503000000000004" pitchFamily="2" charset="-78"/>
                <a:cs typeface="Jameel Noori Nastaleeq" panose="02000503000000000004" pitchFamily="2" charset="-78"/>
              </a:rPr>
              <a:t>سب غایتوں کی غایتِ اُولی تمھی تو ہو</a:t>
            </a:r>
            <a:endParaRPr lang="en-US" sz="28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547431" y="440675"/>
            <a:ext cx="2622015" cy="134432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6000" dirty="0" smtClean="0">
                <a:latin typeface="Jameel Noori Nastaleeq" panose="02000503000000000004" pitchFamily="2" charset="-78"/>
                <a:cs typeface="Jameel Noori Nastaleeq" panose="02000503000000000004" pitchFamily="2" charset="-78"/>
              </a:rPr>
              <a:t>تشر یح</a:t>
            </a:r>
            <a:endParaRPr lang="en-US" sz="6000" dirty="0">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0" y="1785004"/>
            <a:ext cx="12162621" cy="5078313"/>
          </a:xfrm>
          <a:prstGeom prst="rect">
            <a:avLst/>
          </a:prstGeom>
        </p:spPr>
        <p:txBody>
          <a:bodyPr wrap="square">
            <a:spAutoFit/>
          </a:bodyPr>
          <a:lstStyle/>
          <a:p>
            <a:pPr algn="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اس مصرع میں شاعر یہ بات بیان کر رہا ہے کہ پوری کائنات کی تخلیق کا مقصد نبی اکرم خاتم النبیین ﷺ کی ذات ہے۔ اسلامی عقیدے کے مطابق ، اللہ تعالیٰ نے کائنات کی تخلیق نبي اکرم خاتم النبیین  ﷺ کے نور کے طفیل کی۔ یہ مصرع اس عقیدے کی ترجمانی کرتا ہے کہ زمین و آسمان، چاند سورج اور تمام مخلوقات کا وجود نبی اکرم خاتم النبیین  ﷺ  کی وجہ سے ہے</a:t>
            </a:r>
            <a:r>
              <a:rPr lang="ar-SA"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یہاں " غایت“ سے مراد مقصد یا منتہا ہے۔ شاعر کہہ رہا ہے کہ کائنات کے تمام مقاصد اور تخلیق کی ہر حکمت کی اصل اور پہلی غایت (یعنی سب سے اعلیٰ مقصد ) نبی اکرم خاتم النبیین ﷺ کی ذات ہے۔ آپ خاتم النبیین ﷺ ہی کائنات کے مقصد تخلیق اور انسانیت کے لیے ہدایت کا مرکز ہیں۔ اللہ تعالی نے تمام مخلوقات کو آپ خاتم الانبیاءﷺ کے ذریعے ہدایت اور نور عطا کرنے کے لیے پیدا کیا۔</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41996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7469" y="111917"/>
            <a:ext cx="6096000" cy="1754326"/>
          </a:xfrm>
          <a:prstGeom prst="rect">
            <a:avLst/>
          </a:prstGeom>
        </p:spPr>
        <p:txBody>
          <a:bodyPr>
            <a:spAutoFit/>
          </a:bodyPr>
          <a:lstStyle/>
          <a:p>
            <a:pPr algn="r"/>
            <a:r>
              <a:rPr lang="ar-SA" sz="3600" dirty="0">
                <a:solidFill>
                  <a:srgbClr val="FF0000"/>
                </a:solidFill>
                <a:latin typeface="Jameel Noori Nastaleeq" panose="02000503000000000004" pitchFamily="2" charset="-78"/>
                <a:cs typeface="Jameel Noori Nastaleeq" panose="02000503000000000004" pitchFamily="2" charset="-78"/>
              </a:rPr>
              <a:t>جلتے ہیں جبریل کے پَر جس مقام </a:t>
            </a:r>
            <a:r>
              <a:rPr lang="ar-SA" sz="3600" dirty="0" smtClean="0">
                <a:solidFill>
                  <a:srgbClr val="FF0000"/>
                </a:solidFill>
                <a:latin typeface="Jameel Noori Nastaleeq" panose="02000503000000000004" pitchFamily="2" charset="-78"/>
                <a:cs typeface="Jameel Noori Nastaleeq" panose="02000503000000000004" pitchFamily="2" charset="-78"/>
              </a:rPr>
              <a:t>پر</a:t>
            </a:r>
            <a:endParaRPr lang="ur-PK" sz="3600" dirty="0" smtClean="0">
              <a:solidFill>
                <a:srgbClr val="FF0000"/>
              </a:solidFill>
              <a:latin typeface="Jameel Noori Nastaleeq" panose="02000503000000000004" pitchFamily="2" charset="-78"/>
              <a:cs typeface="Jameel Noori Nastaleeq" panose="02000503000000000004" pitchFamily="2" charset="-78"/>
            </a:endParaRPr>
          </a:p>
          <a:p>
            <a:pPr algn="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en-US" sz="3600" dirty="0">
                <a:solidFill>
                  <a:srgbClr val="FF0000"/>
                </a:solidFill>
                <a:latin typeface="Jameel Noori Nastaleeq" panose="02000503000000000004" pitchFamily="2" charset="-78"/>
                <a:cs typeface="Jameel Noori Nastaleeq" panose="02000503000000000004" pitchFamily="2" charset="-78"/>
              </a:rPr>
              <a:t> </a:t>
            </a:r>
            <a:r>
              <a:rPr lang="ar-SA" sz="3600" dirty="0">
                <a:solidFill>
                  <a:srgbClr val="FF0000"/>
                </a:solidFill>
                <a:latin typeface="Jameel Noori Nastaleeq" panose="02000503000000000004" pitchFamily="2" charset="-78"/>
                <a:cs typeface="Jameel Noori Nastaleeq" panose="02000503000000000004" pitchFamily="2" charset="-78"/>
              </a:rPr>
              <a:t>اس کی حقیقتوں کے شناسا تمھی تو ہو</a:t>
            </a:r>
            <a:endParaRPr lang="en-US" sz="36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547431" y="440675"/>
            <a:ext cx="2622015" cy="134432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6000" dirty="0" smtClean="0">
                <a:latin typeface="Jameel Noori Nastaleeq" panose="02000503000000000004" pitchFamily="2" charset="-78"/>
                <a:cs typeface="Jameel Noori Nastaleeq" panose="02000503000000000004" pitchFamily="2" charset="-78"/>
              </a:rPr>
              <a:t>تشر یح</a:t>
            </a:r>
            <a:endParaRPr lang="en-US" sz="6000" dirty="0">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106495" y="2113762"/>
            <a:ext cx="11956974" cy="4524315"/>
          </a:xfrm>
          <a:prstGeom prst="rect">
            <a:avLst/>
          </a:prstGeom>
        </p:spPr>
        <p:txBody>
          <a:bodyPr wrap="square">
            <a:spAutoFit/>
          </a:bodyPr>
          <a:lstStyle/>
          <a:p>
            <a:pPr algn="r"/>
            <a:r>
              <a:rPr lang="ar-SA" sz="3600" dirty="0">
                <a:latin typeface="Jameel Noori Nastaleeq" panose="02000503000000000004" pitchFamily="2" charset="-78"/>
                <a:cs typeface="Jameel Noori Nastaleeq" panose="02000503000000000004" pitchFamily="2" charset="-78"/>
              </a:rPr>
              <a:t>یہ مصرع اس واقعہ کی طرف اشارہ کرتا ہے جو واقعہ معراج میں پیش آیا تھا، جب حضرت جبریل علیہ السلام نبی اکرم خاتم الانبیاءﷺ کے ساتھ سدرۃ  المنتہیٰ تک گئے۔ اس مقام پر جبریل علیہ السلام نے کہا کہ وہ آگے نہیں جاسکتے ، کیونکہ اس سے آگے جانا ان کے لیے ممکن نہیں، ورنہ ان کے پر جل جائیں گے۔ یہاں شاعر اس مقام کی عظمت اور رفعت کو بیان کر رہا ہے جہاں حضرت جبریل علیہ السلام جیسے بلند مقام والے فرشتے کی رسائی بھی ختم ہو جاتی ہے، لیکن نبی اکرم خاتم النبیین ﷺ کو اس مقام سے بھی آگے لے جایا گیا </a:t>
            </a:r>
            <a:r>
              <a:rPr lang="ar-SA" sz="3600" dirty="0" smtClean="0">
                <a:latin typeface="Jameel Noori Nastaleeq" panose="02000503000000000004" pitchFamily="2" charset="-78"/>
                <a:cs typeface="Jameel Noori Nastaleeq" panose="02000503000000000004" pitchFamily="2" charset="-78"/>
              </a:rPr>
              <a:t>۔</a:t>
            </a: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یہاں شاعر کہتا ہے کہ اس مقام کی حقیقت، رفعت اور اسرار کو صرف نبی اکرم ﷺ ایسی  ہی سمجھ سکتے ہیں، کیونکہ یہ قرب الہی کا وہ مقام ہے جہاں تک کسی اور کا علم اور فہم نہیں پہنچ سکتا۔ نبی اکرم خاتم النبیین ﷺ کو اللہ تعالیٰ نے اپنے خاص قرب سے نوازا اور وہ ان رازوں کے واحد شناسا ہیں جو معراج کے سفر میں ان پر آشکار کیے گئے ۔</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011242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8514" y="293437"/>
            <a:ext cx="6096000" cy="1384995"/>
          </a:xfrm>
          <a:prstGeom prst="rect">
            <a:avLst/>
          </a:prstGeom>
        </p:spPr>
        <p:txBody>
          <a:bodyPr>
            <a:spAutoFit/>
          </a:bodyPr>
          <a:lstStyle/>
          <a:p>
            <a:pPr algn="r"/>
            <a:r>
              <a:rPr lang="ar-SA" sz="2800" dirty="0">
                <a:solidFill>
                  <a:srgbClr val="FF0000"/>
                </a:solidFill>
                <a:latin typeface="Jameel Noori Nastaleeq" panose="02000503000000000004" pitchFamily="2" charset="-78"/>
                <a:cs typeface="Jameel Noori Nastaleeq" panose="02000503000000000004" pitchFamily="2" charset="-78"/>
              </a:rPr>
              <a:t>گرتے ہوؤں کو تھام لیا جس کے ہاتھ </a:t>
            </a:r>
            <a:r>
              <a:rPr lang="ar-SA" sz="2800" dirty="0" smtClean="0">
                <a:solidFill>
                  <a:srgbClr val="FF0000"/>
                </a:solidFill>
                <a:latin typeface="Jameel Noori Nastaleeq" panose="02000503000000000004" pitchFamily="2" charset="-78"/>
                <a:cs typeface="Jameel Noori Nastaleeq" panose="02000503000000000004" pitchFamily="2" charset="-78"/>
              </a:rPr>
              <a:t>نے</a:t>
            </a:r>
            <a:endParaRPr lang="ur-PK" sz="2800" dirty="0" smtClean="0">
              <a:solidFill>
                <a:srgbClr val="FF0000"/>
              </a:solidFill>
              <a:latin typeface="Jameel Noori Nastaleeq" panose="02000503000000000004" pitchFamily="2" charset="-78"/>
              <a:cs typeface="Jameel Noori Nastaleeq" panose="02000503000000000004" pitchFamily="2" charset="-78"/>
            </a:endParaRPr>
          </a:p>
          <a:p>
            <a:pPr algn="r"/>
            <a:endParaRPr lang="ur-PK" sz="2800" dirty="0">
              <a:solidFill>
                <a:srgbClr val="FF0000"/>
              </a:solidFill>
              <a:latin typeface="Jameel Noori Nastaleeq" panose="02000503000000000004" pitchFamily="2" charset="-78"/>
              <a:cs typeface="Jameel Noori Nastaleeq" panose="02000503000000000004" pitchFamily="2" charset="-78"/>
            </a:endParaRPr>
          </a:p>
          <a:p>
            <a:pPr algn="r"/>
            <a:r>
              <a:rPr lang="ar-SA" sz="2800" dirty="0" smtClean="0">
                <a:solidFill>
                  <a:srgbClr val="FF0000"/>
                </a:solidFill>
                <a:latin typeface="Jameel Noori Nastaleeq" panose="02000503000000000004" pitchFamily="2" charset="-78"/>
                <a:cs typeface="Jameel Noori Nastaleeq" panose="02000503000000000004" pitchFamily="2" charset="-78"/>
              </a:rPr>
              <a:t> </a:t>
            </a:r>
            <a:r>
              <a:rPr lang="ar-SA" sz="2800" dirty="0">
                <a:solidFill>
                  <a:srgbClr val="FF0000"/>
                </a:solidFill>
                <a:latin typeface="Jameel Noori Nastaleeq" panose="02000503000000000004" pitchFamily="2" charset="-78"/>
                <a:cs typeface="Jameel Noori Nastaleeq" panose="02000503000000000004" pitchFamily="2" charset="-78"/>
              </a:rPr>
              <a:t>اے تاج دار یثرب و بطحا تمھی تو ہو</a:t>
            </a:r>
            <a:endParaRPr lang="en-US" sz="2800" dirty="0">
              <a:solidFill>
                <a:srgbClr val="FF0000"/>
              </a:solidFill>
              <a:latin typeface="Jameel Noori Nastaleeq" panose="02000503000000000004" pitchFamily="2" charset="-78"/>
              <a:cs typeface="Jameel Noori Nastaleeq" panose="02000503000000000004" pitchFamily="2" charset="-78"/>
            </a:endParaRPr>
          </a:p>
        </p:txBody>
      </p:sp>
      <p:sp>
        <p:nvSpPr>
          <p:cNvPr id="3" name="Oval 2"/>
          <p:cNvSpPr/>
          <p:nvPr/>
        </p:nvSpPr>
        <p:spPr>
          <a:xfrm>
            <a:off x="3547431" y="440675"/>
            <a:ext cx="2622015" cy="134432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6000" dirty="0" smtClean="0">
                <a:latin typeface="Jameel Noori Nastaleeq" panose="02000503000000000004" pitchFamily="2" charset="-78"/>
                <a:cs typeface="Jameel Noori Nastaleeq" panose="02000503000000000004" pitchFamily="2" charset="-78"/>
              </a:rPr>
              <a:t>تشر یح</a:t>
            </a:r>
            <a:endParaRPr lang="en-US" sz="6000" dirty="0">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45904" y="1785004"/>
            <a:ext cx="12162621" cy="6370975"/>
          </a:xfrm>
          <a:prstGeom prst="rect">
            <a:avLst/>
          </a:prstGeom>
        </p:spPr>
        <p:txBody>
          <a:bodyPr wrap="square">
            <a:spAutoFit/>
          </a:bodyPr>
          <a:lstStyle/>
          <a:p>
            <a:pPr algn="r"/>
            <a:r>
              <a:rPr lang="ar-SA" sz="3300" dirty="0">
                <a:latin typeface="Jameel Noori Nastaleeq" panose="02000503000000000004" pitchFamily="2" charset="-78"/>
                <a:cs typeface="Jameel Noori Nastaleeq" panose="02000503000000000004" pitchFamily="2" charset="-78"/>
              </a:rPr>
              <a:t>پہلے مصرعے میں شاعر آپ خاتم النبیین ہونے کی طرف </a:t>
            </a:r>
            <a:r>
              <a:rPr lang="ar-SA" sz="3300" dirty="0" smtClean="0">
                <a:latin typeface="Jameel Noori Nastaleeq" panose="02000503000000000004" pitchFamily="2" charset="-78"/>
                <a:cs typeface="Jameel Noori Nastaleeq" panose="02000503000000000004" pitchFamily="2" charset="-78"/>
              </a:rPr>
              <a:t>اشارہ</a:t>
            </a:r>
            <a:r>
              <a:rPr lang="ur-PK" sz="3300" dirty="0" smtClean="0">
                <a:latin typeface="Jameel Noori Nastaleeq" panose="02000503000000000004" pitchFamily="2" charset="-78"/>
                <a:cs typeface="Jameel Noori Nastaleeq" panose="02000503000000000004" pitchFamily="2" charset="-78"/>
              </a:rPr>
              <a:t> </a:t>
            </a:r>
            <a:r>
              <a:rPr lang="ar-SA" sz="3300" dirty="0">
                <a:latin typeface="Jameel Noori Nastaleeq" panose="02000503000000000004" pitchFamily="2" charset="-78"/>
                <a:cs typeface="Jameel Noori Nastaleeq" panose="02000503000000000004" pitchFamily="2" charset="-78"/>
              </a:rPr>
              <a:t>کرتا ہے ۔ شاعر بیان کرتا ہے کہ جو لوگ دُنیاوی یا روحانی طور پر گر چکے تھے ، یعنی جو مشکلات ، گناہوں، یا دنیاوی مصائب میں گھرے ہوئے تھے، انھیں آپ خاتم النبین نے اپنے دست کرم سے تھام لیا۔ یہاں تھام لینا سے مراد ہے کہ آپ خاتم النبی الاسلام نے ان لوگوں کو سنبھالا ، انھیں ہدایت دی اور ان کی مدد کی ، انھیں راہ حق پر چلایا۔ یہ آپ خاتم النبیین کی شفقت ، رحمت اور ان کے اخلاق عظیم کی طرف اشارہ کرتا ہے کہ آپ خاتم النبیین ہمیشہ لوگوں کو مشکلات سے نکالنے والے ہیں</a:t>
            </a:r>
            <a:r>
              <a:rPr lang="ar-SA" sz="3300" dirty="0" smtClean="0">
                <a:latin typeface="Jameel Noori Nastaleeq" panose="02000503000000000004" pitchFamily="2" charset="-78"/>
                <a:cs typeface="Jameel Noori Nastaleeq" panose="02000503000000000004" pitchFamily="2" charset="-78"/>
              </a:rPr>
              <a:t>۔</a:t>
            </a:r>
            <a:r>
              <a:rPr lang="en-US" sz="3300" dirty="0">
                <a:latin typeface="Jameel Noori Nastaleeq" panose="02000503000000000004" pitchFamily="2" charset="-78"/>
                <a:cs typeface="Jameel Noori Nastaleeq" panose="02000503000000000004" pitchFamily="2" charset="-78"/>
              </a:rPr>
              <a:t> </a:t>
            </a:r>
          </a:p>
          <a:p>
            <a:pPr algn="r"/>
            <a:r>
              <a:rPr lang="ar-SA" sz="3300" dirty="0">
                <a:latin typeface="Jameel Noori Nastaleeq" panose="02000503000000000004" pitchFamily="2" charset="-78"/>
                <a:cs typeface="Jameel Noori Nastaleeq" panose="02000503000000000004" pitchFamily="2" charset="-78"/>
              </a:rPr>
              <a:t>دوسرے مصرعے میں شاعر آپ خاتم النبیین کی عظمت اور فضیلت کو بیان کر رہا ہے۔ تاجدار کا مطلب ہے سردار یا حکمران اور یثرب مدینہ منورہ کا پرانا نام ہے، جبکہ بطحلہ مکہ مکرمہ کا ایک نام ہے۔ شاعر کہہ رہا ہے کہ آپ خاتم النبین یثرب  ( مدینہ منورہ ) اور بطحا ( مکہ مکرمہ ) کے تاجدار ہیں، یعنی ان دونوں مقدس مقامات کے حقیقی سردار آپ خاتم النبیین ہیں۔ یہ آپ خاتم النبیین کی روحانی اور ظاہری سربراہی کی علامت ہے۔ شاعر کا یہ بیان آپ خاتم النبین کی اعلیٰ حیثیت، عظمت اور شان و شوکت کو اجاگر کرتا ہے۔</a:t>
            </a:r>
            <a:endParaRPr lang="en-US" sz="3300" dirty="0">
              <a:latin typeface="Jameel Noori Nastaleeq" panose="02000503000000000004" pitchFamily="2" charset="-78"/>
              <a:cs typeface="Jameel Noori Nastaleeq" panose="02000503000000000004" pitchFamily="2" charset="-78"/>
            </a:endParaRPr>
          </a:p>
          <a:p>
            <a:pPr algn="r"/>
            <a:endParaRPr lang="en-US" sz="3300" dirty="0">
              <a:latin typeface="Jameel Noori Nastaleeq" panose="02000503000000000004" pitchFamily="2" charset="-78"/>
              <a:cs typeface="Jameel Noori Nastaleeq" panose="02000503000000000004" pitchFamily="2" charset="-78"/>
            </a:endParaRPr>
          </a:p>
          <a:p>
            <a:pPr algn="r"/>
            <a:endParaRPr lang="en-US" sz="33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951095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7469" y="200052"/>
            <a:ext cx="6096000" cy="1815882"/>
          </a:xfrm>
          <a:prstGeom prst="rect">
            <a:avLst/>
          </a:prstGeom>
        </p:spPr>
        <p:txBody>
          <a:bodyPr>
            <a:spAutoFit/>
          </a:bodyPr>
          <a:lstStyle/>
          <a:p>
            <a:pPr algn="r"/>
            <a:r>
              <a:rPr lang="ar-SA" sz="2800" dirty="0">
                <a:solidFill>
                  <a:srgbClr val="FF0000"/>
                </a:solidFill>
                <a:latin typeface="Jameel Noori Nastaleeq" panose="02000503000000000004" pitchFamily="2" charset="-78"/>
                <a:cs typeface="Jameel Noori Nastaleeq" panose="02000503000000000004" pitchFamily="2" charset="-78"/>
              </a:rPr>
              <a:t>دنیا میں رحمت دو جہاں اور کون </a:t>
            </a:r>
            <a:r>
              <a:rPr lang="ar-SA" sz="2800" dirty="0" smtClean="0">
                <a:solidFill>
                  <a:srgbClr val="FF0000"/>
                </a:solidFill>
                <a:latin typeface="Jameel Noori Nastaleeq" panose="02000503000000000004" pitchFamily="2" charset="-78"/>
                <a:cs typeface="Jameel Noori Nastaleeq" panose="02000503000000000004" pitchFamily="2" charset="-78"/>
              </a:rPr>
              <a:t>ہے</a:t>
            </a:r>
            <a:endParaRPr lang="ur-PK" sz="28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2800" dirty="0" smtClean="0">
                <a:solidFill>
                  <a:srgbClr val="FF0000"/>
                </a:solidFill>
                <a:latin typeface="Jameel Noori Nastaleeq" panose="02000503000000000004" pitchFamily="2" charset="-78"/>
                <a:cs typeface="Jameel Noori Nastaleeq" panose="02000503000000000004" pitchFamily="2" charset="-78"/>
              </a:rPr>
              <a:t> </a:t>
            </a:r>
            <a:endParaRPr lang="ur-PK" sz="2800" dirty="0" smtClean="0">
              <a:solidFill>
                <a:srgbClr val="FF0000"/>
              </a:solidFill>
              <a:latin typeface="Jameel Noori Nastaleeq" panose="02000503000000000004" pitchFamily="2" charset="-78"/>
              <a:cs typeface="Jameel Noori Nastaleeq" panose="02000503000000000004" pitchFamily="2" charset="-78"/>
            </a:endParaRPr>
          </a:p>
          <a:p>
            <a:pPr algn="r"/>
            <a:r>
              <a:rPr lang="ar-SA" sz="2800" dirty="0" smtClean="0">
                <a:solidFill>
                  <a:srgbClr val="FF0000"/>
                </a:solidFill>
                <a:latin typeface="Jameel Noori Nastaleeq" panose="02000503000000000004" pitchFamily="2" charset="-78"/>
                <a:cs typeface="Jameel Noori Nastaleeq" panose="02000503000000000004" pitchFamily="2" charset="-78"/>
              </a:rPr>
              <a:t>جس </a:t>
            </a:r>
            <a:r>
              <a:rPr lang="ar-SA" sz="2800" dirty="0">
                <a:solidFill>
                  <a:srgbClr val="FF0000"/>
                </a:solidFill>
                <a:latin typeface="Jameel Noori Nastaleeq" panose="02000503000000000004" pitchFamily="2" charset="-78"/>
                <a:cs typeface="Jameel Noori Nastaleeq" panose="02000503000000000004" pitchFamily="2" charset="-78"/>
              </a:rPr>
              <a:t>کی نہیں نظیر وہ تنہا تمھتی تو ہو</a:t>
            </a:r>
            <a:endParaRPr lang="en-US" sz="2800" dirty="0">
              <a:solidFill>
                <a:srgbClr val="FF0000"/>
              </a:solidFill>
              <a:latin typeface="Jameel Noori Nastaleeq" panose="02000503000000000004" pitchFamily="2" charset="-78"/>
              <a:cs typeface="Jameel Noori Nastaleeq" panose="02000503000000000004" pitchFamily="2" charset="-78"/>
            </a:endParaRPr>
          </a:p>
          <a:p>
            <a:pPr algn="r"/>
            <a:endParaRPr lang="en-US" sz="2800" dirty="0">
              <a:latin typeface="Jameel Noori Nastaleeq" panose="02000503000000000004" pitchFamily="2" charset="-78"/>
              <a:cs typeface="Jameel Noori Nastaleeq" panose="02000503000000000004" pitchFamily="2" charset="-78"/>
            </a:endParaRPr>
          </a:p>
        </p:txBody>
      </p:sp>
      <p:sp>
        <p:nvSpPr>
          <p:cNvPr id="3" name="Oval 2"/>
          <p:cNvSpPr/>
          <p:nvPr/>
        </p:nvSpPr>
        <p:spPr>
          <a:xfrm>
            <a:off x="3530905" y="200052"/>
            <a:ext cx="2622015" cy="134432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6000" dirty="0" smtClean="0">
                <a:latin typeface="Jameel Noori Nastaleeq" panose="02000503000000000004" pitchFamily="2" charset="-78"/>
                <a:cs typeface="Jameel Noori Nastaleeq" panose="02000503000000000004" pitchFamily="2" charset="-78"/>
              </a:rPr>
              <a:t>تشر یح</a:t>
            </a:r>
            <a:endParaRPr lang="en-US" sz="6000" dirty="0">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242371" y="1785004"/>
            <a:ext cx="11821098" cy="5324535"/>
          </a:xfrm>
          <a:prstGeom prst="rect">
            <a:avLst/>
          </a:prstGeom>
        </p:spPr>
        <p:txBody>
          <a:bodyPr wrap="square">
            <a:spAutoFit/>
          </a:bodyPr>
          <a:lstStyle/>
          <a:p>
            <a:pPr algn="r"/>
            <a:r>
              <a:rPr lang="ar-SA" sz="3400" dirty="0">
                <a:latin typeface="Jameel Noori Nastaleeq" panose="02000503000000000004" pitchFamily="2" charset="-78"/>
                <a:cs typeface="Jameel Noori Nastaleeq" panose="02000503000000000004" pitchFamily="2" charset="-78"/>
              </a:rPr>
              <a:t>اس شعر میں شاعر رسول اکرم حضرت محمد مصطفیٰ خاتم النبین علیہ السلام کی بے نظیر شخصیت اور ان کی رحمت کا ذکر کر رہا ہے۔ یہ شعر آپ خاتم النبیین کی عظمت و شان کو اجاگر کرتا ہے اور بتاتا ہے کہ آپ خاتم النبین کی مثال کہیں اور نہیں ملتی ۔” دو جہاں“ کا مطلب ہے دُنیا اور آخرت ، یعنی آپ خاتم النبین الی السلام کی رحمت کا دائرہ وسیع ہے اور یہ ہر دنیا اور آخرت پر محیط ہے۔ شاعر سوال کرتا ہے کہ کیا اس دُنیا میں کوئی اور ایسی ہستی ہے جو اس قدر مہربان ، رحم دل </a:t>
            </a:r>
            <a:r>
              <a:rPr lang="ar-SA" sz="3400" dirty="0" smtClean="0">
                <a:latin typeface="Jameel Noori Nastaleeq" panose="02000503000000000004" pitchFamily="2" charset="-78"/>
                <a:cs typeface="Jameel Noori Nastaleeq" panose="02000503000000000004" pitchFamily="2" charset="-78"/>
              </a:rPr>
              <a:t>اور</a:t>
            </a:r>
            <a:r>
              <a:rPr lang="ar-SA" sz="3400" dirty="0">
                <a:latin typeface="Jameel Noori Nastaleeq" panose="02000503000000000004" pitchFamily="2" charset="-78"/>
                <a:cs typeface="Jameel Noori Nastaleeq" panose="02000503000000000004" pitchFamily="2" charset="-78"/>
              </a:rPr>
              <a:t>انسانیت کے لیے اتنی خیر و بھلائی لے کر آئی ہو؟ جو یہ ظاہر کرتا ہے کہ آپ خاتم النبیین کی رحمت کی کوئی مثال نہیں ملتی ۔ دوسرے مصرعے میں شاعر کہتا ہے کہ آپ خاتم النبیین کی کوئی نظیر نہیں ہے، یعنی کوئی اور ہستی آپ خاتم النبین  کی طرح نہیں ہے۔ تنہا تم ہی تو ہو کا مطلب ہے کہ آپ خاتم النبین  کی رحمت اور شخصیت کی کوئی مثال نہیں ملتی اور آپ خاتم النبی صل الله السلام اکیلے ہی  اس عظیم مقام پر فائز ہیں۔ یہ بیان آپ خاتم النبیین  کی انفرادی عظمت کی طرف اشارہ کرتا ہے، کہ آپ خاتم النبین  ہی وہ شخصیت ہیں جو تمام انسانوں کے لیے ایک نمونہ ، رہنما اور سر پرست ہیں۔</a:t>
            </a:r>
            <a:endParaRPr lang="en-US" sz="3400" dirty="0">
              <a:latin typeface="Jameel Noori Nastaleeq" panose="02000503000000000004" pitchFamily="2" charset="-78"/>
              <a:cs typeface="Jameel Noori Nastaleeq" panose="02000503000000000004" pitchFamily="2" charset="-78"/>
            </a:endParaRPr>
          </a:p>
          <a:p>
            <a:pPr algn="r"/>
            <a:endParaRPr lang="en-US" sz="34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03938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2531" y="233971"/>
            <a:ext cx="7659469" cy="646331"/>
          </a:xfrm>
          <a:prstGeom prst="rect">
            <a:avLst/>
          </a:prstGeom>
          <a:noFill/>
        </p:spPr>
        <p:txBody>
          <a:bodyPr wrap="none" rtlCol="0">
            <a:spAutoFit/>
          </a:bodyPr>
          <a:lstStyle/>
          <a:p>
            <a:r>
              <a:rPr lang="ur-PK" sz="3600" b="1" dirty="0" smtClean="0">
                <a:solidFill>
                  <a:srgbClr val="FF0000"/>
                </a:solidFill>
                <a:latin typeface="Jameel Noori Nastaleeq" panose="02000503000000000004" pitchFamily="2" charset="-78"/>
                <a:cs typeface="Jameel Noori Nastaleeq" panose="02000503000000000004" pitchFamily="2" charset="-78"/>
              </a:rPr>
              <a:t>شا مل کتاب کے متن کے مطابق مناسب الفاظ لگا کر مصرے مکمل کریں۔</a:t>
            </a:r>
            <a:endParaRPr lang="en-US" sz="3600" b="1" dirty="0">
              <a:solidFill>
                <a:srgbClr val="FF0000"/>
              </a:solidFill>
              <a:latin typeface="Jameel Noori Nastaleeq" panose="02000503000000000004" pitchFamily="2" charset="-78"/>
              <a:cs typeface="Jameel Noori Nastaleeq" panose="02000503000000000004" pitchFamily="2" charset="-78"/>
            </a:endParaRPr>
          </a:p>
        </p:txBody>
      </p:sp>
      <p:sp>
        <p:nvSpPr>
          <p:cNvPr id="3" name="Rectangle 2"/>
          <p:cNvSpPr/>
          <p:nvPr/>
        </p:nvSpPr>
        <p:spPr>
          <a:xfrm>
            <a:off x="7871423" y="1421301"/>
            <a:ext cx="3752950" cy="646331"/>
          </a:xfrm>
          <a:prstGeom prst="rect">
            <a:avLst/>
          </a:prstGeom>
        </p:spPr>
        <p:txBody>
          <a:bodyPr wrap="none">
            <a:spAutoFit/>
          </a:bodyPr>
          <a:lstStyle/>
          <a:p>
            <a:r>
              <a:rPr lang="ar-SA" sz="3600" dirty="0">
                <a:latin typeface="Jameel Noori Nastaleeq" panose="02000503000000000004" pitchFamily="2" charset="-78"/>
                <a:cs typeface="Jameel Noori Nastaleeq" panose="02000503000000000004" pitchFamily="2" charset="-78"/>
              </a:rPr>
              <a:t>دل جس سے زندہ ہے وہ ت</a:t>
            </a:r>
            <a:r>
              <a:rPr lang="ar-SA" sz="3600" u="sng" dirty="0">
                <a:solidFill>
                  <a:srgbClr val="FF0000"/>
                </a:solidFill>
                <a:latin typeface="Jameel Noori Nastaleeq" panose="02000503000000000004" pitchFamily="2" charset="-78"/>
                <a:cs typeface="Jameel Noori Nastaleeq" panose="02000503000000000004" pitchFamily="2" charset="-78"/>
              </a:rPr>
              <a:t>من</a:t>
            </a:r>
            <a:r>
              <a:rPr lang="ar-SA" sz="3600" dirty="0">
                <a:latin typeface="Jameel Noori Nastaleeq" panose="02000503000000000004" pitchFamily="2" charset="-78"/>
                <a:cs typeface="Jameel Noori Nastaleeq" panose="02000503000000000004" pitchFamily="2" charset="-78"/>
              </a:rPr>
              <a:t>ا تھی تو ہ</a:t>
            </a:r>
            <a:endParaRPr lang="en-US" sz="3600" dirty="0"/>
          </a:p>
        </p:txBody>
      </p:sp>
      <p:sp>
        <p:nvSpPr>
          <p:cNvPr id="4" name="Rectangle 3"/>
          <p:cNvSpPr/>
          <p:nvPr/>
        </p:nvSpPr>
        <p:spPr>
          <a:xfrm>
            <a:off x="7624425" y="2309081"/>
            <a:ext cx="3796232" cy="646331"/>
          </a:xfrm>
          <a:prstGeom prst="rect">
            <a:avLst/>
          </a:prstGeom>
        </p:spPr>
        <p:txBody>
          <a:bodyPr wrap="none">
            <a:spAutoFit/>
          </a:bodyPr>
          <a:lstStyle/>
          <a:p>
            <a:pPr algn="r"/>
            <a:r>
              <a:rPr lang="ar-SA" sz="3600" dirty="0">
                <a:latin typeface="Jameel Noori Nastaleeq" panose="02000503000000000004" pitchFamily="2" charset="-78"/>
                <a:cs typeface="Jameel Noori Nastaleeq" panose="02000503000000000004" pitchFamily="2" charset="-78"/>
              </a:rPr>
              <a:t>سب غایتوں کی </a:t>
            </a:r>
            <a:r>
              <a:rPr lang="ar-SA" sz="3600" u="sng" dirty="0">
                <a:solidFill>
                  <a:srgbClr val="FF0000"/>
                </a:solidFill>
                <a:latin typeface="Jameel Noori Nastaleeq" panose="02000503000000000004" pitchFamily="2" charset="-78"/>
                <a:cs typeface="Jameel Noori Nastaleeq" panose="02000503000000000004" pitchFamily="2" charset="-78"/>
              </a:rPr>
              <a:t>غایت</a:t>
            </a:r>
            <a:r>
              <a:rPr lang="ar-SA" sz="3600" dirty="0">
                <a:latin typeface="Jameel Noori Nastaleeq" panose="02000503000000000004" pitchFamily="2" charset="-78"/>
                <a:cs typeface="Jameel Noori Nastaleeq" panose="02000503000000000004" pitchFamily="2" charset="-78"/>
              </a:rPr>
              <a:t>ِ اُولی تمھی تو ہو</a:t>
            </a:r>
            <a:endParaRPr lang="en-US" sz="3600" dirty="0">
              <a:latin typeface="Jameel Noori Nastaleeq" panose="02000503000000000004" pitchFamily="2" charset="-78"/>
              <a:cs typeface="Jameel Noori Nastaleeq" panose="02000503000000000004" pitchFamily="2" charset="-78"/>
            </a:endParaRPr>
          </a:p>
        </p:txBody>
      </p:sp>
      <p:sp>
        <p:nvSpPr>
          <p:cNvPr id="5" name="Rectangle 4"/>
          <p:cNvSpPr/>
          <p:nvPr/>
        </p:nvSpPr>
        <p:spPr>
          <a:xfrm>
            <a:off x="7759078" y="3136527"/>
            <a:ext cx="3634328" cy="646331"/>
          </a:xfrm>
          <a:prstGeom prst="rect">
            <a:avLst/>
          </a:prstGeom>
        </p:spPr>
        <p:txBody>
          <a:bodyPr wrap="none">
            <a:spAutoFit/>
          </a:bodyPr>
          <a:lstStyle/>
          <a:p>
            <a:pPr algn="r"/>
            <a:r>
              <a:rPr lang="ar-SA" sz="3600" dirty="0">
                <a:latin typeface="Jameel Noori Nastaleeq" panose="02000503000000000004" pitchFamily="2" charset="-78"/>
                <a:cs typeface="Jameel Noori Nastaleeq" panose="02000503000000000004" pitchFamily="2" charset="-78"/>
              </a:rPr>
              <a:t>جلتے ہیں </a:t>
            </a:r>
            <a:r>
              <a:rPr lang="ar-SA" sz="3600" u="sng" dirty="0">
                <a:solidFill>
                  <a:srgbClr val="FF0000"/>
                </a:solidFill>
                <a:latin typeface="Jameel Noori Nastaleeq" panose="02000503000000000004" pitchFamily="2" charset="-78"/>
                <a:cs typeface="Jameel Noori Nastaleeq" panose="02000503000000000004" pitchFamily="2" charset="-78"/>
              </a:rPr>
              <a:t>جبری</a:t>
            </a:r>
            <a:r>
              <a:rPr lang="ar-SA" sz="3600" dirty="0">
                <a:latin typeface="Jameel Noori Nastaleeq" panose="02000503000000000004" pitchFamily="2" charset="-78"/>
                <a:cs typeface="Jameel Noori Nastaleeq" panose="02000503000000000004" pitchFamily="2" charset="-78"/>
              </a:rPr>
              <a:t>ل کے پَر جس مقام پر</a:t>
            </a:r>
            <a:endParaRPr lang="ur-PK" sz="3600" dirty="0">
              <a:latin typeface="Jameel Noori Nastaleeq" panose="02000503000000000004" pitchFamily="2" charset="-78"/>
              <a:cs typeface="Jameel Noori Nastaleeq" panose="02000503000000000004" pitchFamily="2" charset="-78"/>
            </a:endParaRPr>
          </a:p>
        </p:txBody>
      </p:sp>
      <p:sp>
        <p:nvSpPr>
          <p:cNvPr id="6" name="Rectangle 5"/>
          <p:cNvSpPr/>
          <p:nvPr/>
        </p:nvSpPr>
        <p:spPr>
          <a:xfrm>
            <a:off x="8050824" y="4081615"/>
            <a:ext cx="3369833" cy="646331"/>
          </a:xfrm>
          <a:prstGeom prst="rect">
            <a:avLst/>
          </a:prstGeom>
        </p:spPr>
        <p:txBody>
          <a:bodyPr wrap="none">
            <a:spAutoFit/>
          </a:bodyPr>
          <a:lstStyle/>
          <a:p>
            <a:pPr algn="r"/>
            <a:r>
              <a:rPr lang="ar-SA" sz="3600" dirty="0">
                <a:latin typeface="Jameel Noori Nastaleeq" panose="02000503000000000004" pitchFamily="2" charset="-78"/>
                <a:cs typeface="Jameel Noori Nastaleeq" panose="02000503000000000004" pitchFamily="2" charset="-78"/>
              </a:rPr>
              <a:t>اس </a:t>
            </a:r>
            <a:r>
              <a:rPr lang="ar-SA" sz="3600" u="sng" dirty="0">
                <a:solidFill>
                  <a:srgbClr val="FF0000"/>
                </a:solidFill>
                <a:latin typeface="Jameel Noori Nastaleeq" panose="02000503000000000004" pitchFamily="2" charset="-78"/>
                <a:cs typeface="Jameel Noori Nastaleeq" panose="02000503000000000004" pitchFamily="2" charset="-78"/>
              </a:rPr>
              <a:t>نور</a:t>
            </a:r>
            <a:r>
              <a:rPr lang="ar-SA" sz="3600" dirty="0">
                <a:latin typeface="Jameel Noori Nastaleeq" panose="02000503000000000004" pitchFamily="2" charset="-78"/>
                <a:cs typeface="Jameel Noori Nastaleeq" panose="02000503000000000004" pitchFamily="2" charset="-78"/>
              </a:rPr>
              <a:t> اولیس کا اُجالا </a:t>
            </a:r>
            <a:r>
              <a:rPr lang="ur-PK" sz="3600" dirty="0">
                <a:latin typeface="Jameel Noori Nastaleeq" panose="02000503000000000004" pitchFamily="2" charset="-78"/>
                <a:cs typeface="Jameel Noori Nastaleeq" panose="02000503000000000004" pitchFamily="2" charset="-78"/>
              </a:rPr>
              <a:t>ت</a:t>
            </a:r>
            <a:r>
              <a:rPr lang="ar-SA" sz="3600" dirty="0">
                <a:latin typeface="Jameel Noori Nastaleeq" panose="02000503000000000004" pitchFamily="2" charset="-78"/>
                <a:cs typeface="Jameel Noori Nastaleeq" panose="02000503000000000004" pitchFamily="2" charset="-78"/>
              </a:rPr>
              <a:t>مھتی تو ہو</a:t>
            </a:r>
            <a:endParaRPr lang="en-US" sz="3600" dirty="0">
              <a:latin typeface="Jameel Noori Nastaleeq" panose="02000503000000000004" pitchFamily="2" charset="-78"/>
              <a:cs typeface="Jameel Noori Nastaleeq" panose="02000503000000000004" pitchFamily="2" charset="-78"/>
            </a:endParaRPr>
          </a:p>
        </p:txBody>
      </p:sp>
      <p:sp>
        <p:nvSpPr>
          <p:cNvPr id="7" name="Rectangle 6"/>
          <p:cNvSpPr/>
          <p:nvPr/>
        </p:nvSpPr>
        <p:spPr>
          <a:xfrm>
            <a:off x="7635646" y="5026703"/>
            <a:ext cx="3776996" cy="646331"/>
          </a:xfrm>
          <a:prstGeom prst="rect">
            <a:avLst/>
          </a:prstGeom>
        </p:spPr>
        <p:txBody>
          <a:bodyPr wrap="none">
            <a:spAutoFit/>
          </a:bodyPr>
          <a:lstStyle/>
          <a:p>
            <a:pPr algn="r"/>
            <a:r>
              <a:rPr lang="ar-SA" sz="3600" dirty="0">
                <a:latin typeface="Jameel Noori Nastaleeq" panose="02000503000000000004" pitchFamily="2" charset="-78"/>
                <a:cs typeface="Jameel Noori Nastaleeq" panose="02000503000000000004" pitchFamily="2" charset="-78"/>
              </a:rPr>
              <a:t>دنیا میں </a:t>
            </a:r>
            <a:r>
              <a:rPr lang="ar-SA" sz="3600" u="sng" dirty="0">
                <a:solidFill>
                  <a:srgbClr val="FF0000"/>
                </a:solidFill>
                <a:latin typeface="Jameel Noori Nastaleeq" panose="02000503000000000004" pitchFamily="2" charset="-78"/>
                <a:cs typeface="Jameel Noori Nastaleeq" panose="02000503000000000004" pitchFamily="2" charset="-78"/>
              </a:rPr>
              <a:t>رحمت دو جہاں </a:t>
            </a:r>
            <a:r>
              <a:rPr lang="ar-SA" sz="3600" dirty="0">
                <a:latin typeface="Jameel Noori Nastaleeq" panose="02000503000000000004" pitchFamily="2" charset="-78"/>
                <a:cs typeface="Jameel Noori Nastaleeq" panose="02000503000000000004" pitchFamily="2" charset="-78"/>
              </a:rPr>
              <a:t>اور کون ہے</a:t>
            </a:r>
            <a:endParaRPr lang="ur-PK"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0088582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321" y="546283"/>
            <a:ext cx="11777031" cy="5685659"/>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شامل کتاب نعت کے متن سے متعلق نیچے دیے ہوئے سوالوں کے مختصر جواب لکھیں</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 سینۂ شب تار الست سے کیا پھوٹا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سینئہ شب تار الست سے نور پھوٹا ، جو کائنات میں روشنی اور ہدایت کا سبب بنا اور اسی نور کو نبی کریم ﷺ سے منسوب کیا گیا۔ </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شاعر کے نزدیک اس کا ئنات میں سب کچھ کس کے واسطے پیدا کیا گیا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شاعر کے نزدیک کائنات کی ہر چیز نبی کریم خاتم النبیین ﷺ کے واسطے پیدا کی گئی ہے، کیونکہ آپ خاتم النبیین ﷺ سب غایتوں کی غایت ہیں </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جلتے ہیں جبریل علیہ السلام کے پر جس مقام پر“ کی وضاحت واقعہ معراج کی روشنی میں کریں</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جلتے ہیں جبریل کے پر جس مقام پر واقعہ معراج کی طرف اشارہ ہے، جہاں جبریل علیہ السلام اپنی حد تک پہنچ کر رک گئے کیونکہ وہ اس مقام سے آگے نہیں جا سکتے تھے۔ یہ مقام نبی کریم خاتم النبیین ﷺ کی عظمت اور قرب الہی کی دلیل ہے</a:t>
            </a:r>
            <a:endParaRPr lang="en-US" sz="3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23640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6944" y="250244"/>
            <a:ext cx="11413474" cy="6179640"/>
          </a:xfrm>
          <a:prstGeom prst="rect">
            <a:avLst/>
          </a:prstGeom>
        </p:spPr>
        <p:txBody>
          <a:bodyPr wrap="square">
            <a:spAutoFit/>
          </a:bodyPr>
          <a:lstStyle/>
          <a:p>
            <a:pPr algn="r">
              <a:lnSpc>
                <a:spcPct val="107000"/>
              </a:lnSpc>
              <a:spcAft>
                <a:spcPts val="800"/>
              </a:spcAft>
            </a:pPr>
            <a:r>
              <a:rPr lang="ur-PK"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4</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شاعر کے نزدیک آپ خاتم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النبیین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ﷺ کے ہاتھوں نے کسے تھام لیا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شاعر کے نزدیک نبی کریم خاتم النبی ﷺ نے اپنے دست مبارک سے گرنے والوں کو تھام لیا، یعنی گناہگار امت کو ہدایت بخشی اور ان کے لیے رحمت کا ذریعہ بنے۔ </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شاعر کے نزدیک جس کی نظیر نہیں ملتی ، وہ کون سی ہستی ہے</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جس کی نظیر نہیں ملتی، وہ نبی کریم خاتم النبیین  ﷺ کی ذات مبارکہ ہے، کیونکہ آپ خاتم الانبیاءﷺ کی شان و مقام بے مثل اور یکتا ہیں</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6</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شاعر نے اے تاجدار یثرب و بطحا ، کہ کر کسے مخاطب کیا ہے</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شاعر نے اے تاجدار یثرب و بطحا کہہ کر نبی کریم خاتم النبی صل اللہ علیہ وآلہ وسلم  کو مخاطب کیا ہے، جو مدینہ منورہ ( یثرب) اور مکہ مکرمہ ( بطحا ) کے سردار ہیں </a:t>
            </a:r>
            <a:endParaRPr lang="en-US" sz="3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63217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02615681"/>
              </p:ext>
            </p:extLst>
          </p:nvPr>
        </p:nvGraphicFramePr>
        <p:xfrm>
          <a:off x="121185" y="0"/>
          <a:ext cx="11993697" cy="6656124"/>
        </p:xfrm>
        <a:graphic>
          <a:graphicData uri="http://schemas.openxmlformats.org/drawingml/2006/table">
            <a:tbl>
              <a:tblPr firstRow="1" bandRow="1">
                <a:tableStyleId>{5C22544A-7EE6-4342-B048-85BDC9FD1C3A}</a:tableStyleId>
              </a:tblPr>
              <a:tblGrid>
                <a:gridCol w="3997899"/>
                <a:gridCol w="3997899"/>
                <a:gridCol w="3997899"/>
              </a:tblGrid>
              <a:tr h="1109354">
                <a:tc>
                  <a:txBody>
                    <a:bodyPr/>
                    <a:lstStyle/>
                    <a:p>
                      <a:pPr algn="ctr"/>
                      <a:r>
                        <a:rPr lang="ur-PK" sz="4800" dirty="0" smtClean="0">
                          <a:latin typeface="Jameel Noori Nastaleeq" panose="02000503000000000004" pitchFamily="2" charset="-78"/>
                          <a:cs typeface="Jameel Noori Nastaleeq" panose="02000503000000000004" pitchFamily="2" charset="-78"/>
                        </a:rPr>
                        <a:t>تلفظ</a:t>
                      </a:r>
                      <a:endParaRPr lang="en-US" sz="4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اعراب کے ساتھ</a:t>
                      </a:r>
                      <a:endParaRPr lang="en-US" sz="4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8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r>
              <a:tr h="11093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شَبِ تَارِ الَستُ</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شَبِ تَارِ الَسْتُ</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شب تار ا</a:t>
                      </a:r>
                      <a:r>
                        <a:rPr lang="ur-PK"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a:t>
                      </a: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ست</a:t>
                      </a:r>
                      <a:endParaRPr lang="en-US" sz="4800" dirty="0">
                        <a:latin typeface="Jameel Noori Nastaleeq" panose="02000503000000000004" pitchFamily="2" charset="-78"/>
                        <a:cs typeface="Jameel Noori Nastaleeq" panose="02000503000000000004" pitchFamily="2" charset="-78"/>
                      </a:endParaRPr>
                    </a:p>
                  </a:txBody>
                  <a:tcPr/>
                </a:tc>
              </a:tr>
              <a:tr h="11093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 ایت او لا</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غاَيت أولٰى</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غایت اولی</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11093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یَث رِبو بط حا</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يَثْرِب وَ بَطْحَا</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يثرب و بطحا</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11093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نُورِ۔ اوّ ۔ لِین</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نُورِ أَوّْلِين</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نور او لین</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11093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رَح متِ دو جَ ھاں</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رَحْمَةٌ دَو جَهَان</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رحمت دو جہاں</a:t>
                      </a:r>
                      <a:endParaRPr lang="en-US" sz="4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863630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591" y="317900"/>
            <a:ext cx="11413474" cy="5977021"/>
          </a:xfrm>
          <a:prstGeom prst="rect">
            <a:avLst/>
          </a:prstGeom>
        </p:spPr>
        <p:txBody>
          <a:bodyPr wrap="square">
            <a:spAutoFit/>
          </a:bodyPr>
          <a:lstStyle/>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شامل کتاب نعت میں قوافی اور ردیف کی نشان دہی کریں</a:t>
            </a:r>
            <a:r>
              <a:rPr lang="ar-SA" sz="4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قوافی :۔ </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4000" dirty="0">
                <a:latin typeface="Jameel Noori Nastaleeq" panose="02000503000000000004" pitchFamily="2" charset="-78"/>
                <a:ea typeface="Calibri" panose="020F0502020204030204" pitchFamily="34" charset="0"/>
                <a:cs typeface="Jameel Noori Nastaleeq" panose="02000503000000000004" pitchFamily="2" charset="-78"/>
              </a:rPr>
              <a:t> </a:t>
            </a: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اس نظم میں ہر شعر کے آخر میں آنے والے الفاظ جو ایک جیسے صوتی آہنگ رکھتے ہیں وہ قوافی کہلاتے ہیں۔ </a:t>
            </a:r>
            <a:endParaRPr lang="en-US" sz="40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اس نظم کے قوافی درج ذیل ہیں: تمنّا ، دُنیا ، اُجالا ، اولٰی ، شناسا ، بطحا، </a:t>
            </a: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تنہا</a:t>
            </a:r>
            <a:r>
              <a:rPr lang="en-US" sz="4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ردیف :۔ </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قافیہ کے بعد دہرائے جانے والے یکساں الفاظ کو ردیف کہا جاتا ہے</a:t>
            </a:r>
            <a:r>
              <a:rPr lang="ar-SA" sz="40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اس نظم کی ردیف ہے،</a:t>
            </a:r>
            <a:r>
              <a:rPr lang="en-US" sz="40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en-US" sz="4000" dirty="0">
                <a:latin typeface="Jameel Noori Nastaleeq" panose="02000503000000000004" pitchFamily="2" charset="-78"/>
                <a:ea typeface="Calibri" panose="020F0502020204030204" pitchFamily="34" charset="0"/>
                <a:cs typeface="Jameel Noori Nastaleeq" panose="02000503000000000004" pitchFamily="2" charset="-78"/>
              </a:rPr>
              <a:t> " </a:t>
            </a: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تمھی  تو ہو</a:t>
            </a:r>
            <a:endParaRPr lang="en-US" sz="4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12797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fade">
                                      <p:cBhvr>
                                        <p:cTn id="19" dur="1000"/>
                                        <p:tgtEl>
                                          <p:spTgt spid="2">
                                            <p:txEl>
                                              <p:pRg st="5" end="5"/>
                                            </p:txEl>
                                          </p:spTgt>
                                        </p:tgtEl>
                                      </p:cBhvr>
                                    </p:animEffect>
                                    <p:anim calcmode="lin" valueType="num">
                                      <p:cBhvr>
                                        <p:cTn id="2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1000"/>
                                        <p:tgtEl>
                                          <p:spTgt spid="2">
                                            <p:txEl>
                                              <p:pRg st="6" end="6"/>
                                            </p:txEl>
                                          </p:spTgt>
                                        </p:tgtEl>
                                      </p:cBhvr>
                                    </p:animEffect>
                                    <p:anim calcmode="lin" valueType="num">
                                      <p:cBhvr>
                                        <p:cTn id="2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573" y="0"/>
            <a:ext cx="11633812" cy="6627584"/>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صنفِ نظم  " نعت " اور             " منقبت"  میں فرق واضح کریں۔ </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نعت :۔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نعت ایسی صنف نظم ہے جس میں نبی کریم خاتم النبی ﷺ  کی تعریف و توصیف بیان کی جاتی ہے۔ نعت میں حضور اکرم ﷺ کی سیرت، اخلاق ، معجزات اور ان کی شان کو محبت اور عقیدت کے ساتھ بیان کیا جاتا ہے۔ نعت کا موضوع خالصتاً نبی اکرمﷺ کی ذات اقدس ہوتی ہے</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منقبت :۔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منقبت ایسی نظم کو کہتے ہیں جو اولیاء کرام رحمة الله علیهم ، اہل بیت رضی اللہ تعالی علیهم ، یا کسی بزرگ ہستی کی تعریف و مدح میں کہی جائے ۔ منقبت میں ان شخصیات کے روحانی مقامات ، خدمات اور ان کی عظمت کو بیان کیا جاتا ہے</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فرق :۔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نعت کا تعلق صرف نبی کریم خاتم النبیین ﷺ کی مدح سے ہے، جبکہ منقبت اولیاء کرام یا دیگر بزرگ ہستیوں کی مدح کے لیے مخصوص ہے۔ نعت میں رسول اکرم ﷺ کی شان اور مقام بیان کیا جاتا ہے، جبکہ منقبت میں کسی ولی یا اہل بیت کی فضیلت و عظمت کو بیان کیا جاتا ہے۔ نعت خالصتاً مذہبی  شاعری کی ایک صنف ہے، جبکہ منقبت میں روحانی اور عقیدت مندانہ پہلو غالب ہوتا ہے۔</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58173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402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1307</Words>
  <Application>Microsoft Office PowerPoint</Application>
  <PresentationFormat>Widescreen</PresentationFormat>
  <Paragraphs>155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Jameel Noori Nastaleeq</vt:lpstr>
      <vt:lpstr>Office Theme</vt:lpstr>
      <vt:lpstr>PowerPoint Presentation</vt:lpstr>
      <vt:lpstr>PowerPoint Presentation</vt:lpstr>
      <vt:lpstr>نعت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11</cp:revision>
  <dcterms:created xsi:type="dcterms:W3CDTF">2025-02-03T13:57:46Z</dcterms:created>
  <dcterms:modified xsi:type="dcterms:W3CDTF">2025-02-05T06:38:46Z</dcterms:modified>
</cp:coreProperties>
</file>