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9" d="100"/>
          <a:sy n="69" d="100"/>
        </p:scale>
        <p:origin x="54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13A53C-D87F-4446-84E3-68929018046A}"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2168397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3A53C-D87F-4446-84E3-68929018046A}"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128234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13A53C-D87F-4446-84E3-68929018046A}"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2944277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13A53C-D87F-4446-84E3-68929018046A}"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381405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13A53C-D87F-4446-84E3-68929018046A}" type="datetimeFigureOut">
              <a:rPr lang="en-US" smtClean="0"/>
              <a:t>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4137446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13A53C-D87F-4446-84E3-68929018046A}" type="datetimeFigureOut">
              <a:rPr lang="en-US" smtClean="0"/>
              <a:t>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159082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3A53C-D87F-4446-84E3-68929018046A}" type="datetimeFigureOut">
              <a:rPr lang="en-US" smtClean="0"/>
              <a:t>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2627680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3A53C-D87F-4446-84E3-68929018046A}"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1846388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3A53C-D87F-4446-84E3-68929018046A}"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2786957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3A53C-D87F-4446-84E3-68929018046A}"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408581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3A53C-D87F-4446-84E3-68929018046A}"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8EDA-0661-4B99-80DF-DA4F4A841963}" type="slidenum">
              <a:rPr lang="en-US" smtClean="0"/>
              <a:t>‹#›</a:t>
            </a:fld>
            <a:endParaRPr lang="en-US"/>
          </a:p>
        </p:txBody>
      </p:sp>
    </p:spTree>
    <p:extLst>
      <p:ext uri="{BB962C8B-B14F-4D97-AF65-F5344CB8AC3E}">
        <p14:creationId xmlns:p14="http://schemas.microsoft.com/office/powerpoint/2010/main" val="419259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3A53C-D87F-4446-84E3-68929018046A}" type="datetimeFigureOut">
              <a:rPr lang="en-US" smtClean="0"/>
              <a:t>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AF8EDA-0661-4B99-80DF-DA4F4A841963}" type="slidenum">
              <a:rPr lang="en-US" smtClean="0"/>
              <a:t>‹#›</a:t>
            </a:fld>
            <a:endParaRPr lang="en-US"/>
          </a:p>
        </p:txBody>
      </p:sp>
    </p:spTree>
    <p:extLst>
      <p:ext uri="{BB962C8B-B14F-4D97-AF65-F5344CB8AC3E}">
        <p14:creationId xmlns:p14="http://schemas.microsoft.com/office/powerpoint/2010/main" val="759691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8783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2039143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5191" y="117628"/>
            <a:ext cx="6094910" cy="6688996"/>
          </a:xfrm>
          <a:prstGeom prst="rect">
            <a:avLst/>
          </a:prstGeom>
        </p:spPr>
      </p:pic>
      <p:sp>
        <p:nvSpPr>
          <p:cNvPr id="3" name="Rectangle 2"/>
          <p:cNvSpPr/>
          <p:nvPr/>
        </p:nvSpPr>
        <p:spPr>
          <a:xfrm>
            <a:off x="4263528" y="3349127"/>
            <a:ext cx="3877937" cy="27542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88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11149" y="600476"/>
            <a:ext cx="3670432" cy="1624931"/>
          </a:xfrm>
          <a:prstGeom prst="rect">
            <a:avLst/>
          </a:prstGeom>
        </p:spPr>
      </p:pic>
      <p:pic>
        <p:nvPicPr>
          <p:cNvPr id="3" name="Picture 2"/>
          <p:cNvPicPr>
            <a:picLocks noChangeAspect="1"/>
          </p:cNvPicPr>
          <p:nvPr/>
        </p:nvPicPr>
        <p:blipFill>
          <a:blip r:embed="rId3"/>
          <a:stretch>
            <a:fillRect/>
          </a:stretch>
        </p:blipFill>
        <p:spPr>
          <a:xfrm>
            <a:off x="9433709" y="689243"/>
            <a:ext cx="1946715" cy="1681962"/>
          </a:xfrm>
          <a:prstGeom prst="rect">
            <a:avLst/>
          </a:prstGeom>
        </p:spPr>
      </p:pic>
      <p:pic>
        <p:nvPicPr>
          <p:cNvPr id="4" name="Picture 3"/>
          <p:cNvPicPr>
            <a:picLocks noChangeAspect="1"/>
          </p:cNvPicPr>
          <p:nvPr/>
        </p:nvPicPr>
        <p:blipFill>
          <a:blip r:embed="rId4"/>
          <a:stretch>
            <a:fillRect/>
          </a:stretch>
        </p:blipFill>
        <p:spPr>
          <a:xfrm>
            <a:off x="4111149" y="3288649"/>
            <a:ext cx="3818104" cy="1878261"/>
          </a:xfrm>
          <a:prstGeom prst="rect">
            <a:avLst/>
          </a:prstGeom>
        </p:spPr>
      </p:pic>
    </p:spTree>
    <p:extLst>
      <p:ext uri="{BB962C8B-B14F-4D97-AF65-F5344CB8AC3E}">
        <p14:creationId xmlns:p14="http://schemas.microsoft.com/office/powerpoint/2010/main" val="3895003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46554039"/>
              </p:ext>
            </p:extLst>
          </p:nvPr>
        </p:nvGraphicFramePr>
        <p:xfrm>
          <a:off x="187288" y="105949"/>
          <a:ext cx="11751324" cy="6629212"/>
        </p:xfrm>
        <a:graphic>
          <a:graphicData uri="http://schemas.openxmlformats.org/drawingml/2006/table">
            <a:tbl>
              <a:tblPr firstRow="1" bandRow="1">
                <a:tableStyleId>{5C22544A-7EE6-4342-B048-85BDC9FD1C3A}</a:tableStyleId>
              </a:tblPr>
              <a:tblGrid>
                <a:gridCol w="1958554"/>
                <a:gridCol w="1958554"/>
                <a:gridCol w="1958554"/>
                <a:gridCol w="1958554"/>
                <a:gridCol w="1958554"/>
                <a:gridCol w="1958554"/>
              </a:tblGrid>
              <a:tr h="551761">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dirty="0">
                        <a:latin typeface="Jameel Noori Nastaleeq" panose="02000503000000000004" pitchFamily="2" charset="-78"/>
                        <a:cs typeface="Jameel Noori Nastaleeq" panose="02000503000000000004" pitchFamily="2" charset="-78"/>
                      </a:endParaRPr>
                    </a:p>
                  </a:txBody>
                  <a:tcPr/>
                </a:tc>
              </a:tr>
              <a:tr h="351618">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جوڑنا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پیوند</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مناسب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کافی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گواہی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شہادت</a:t>
                      </a:r>
                      <a:endParaRPr lang="en-US" sz="2000" dirty="0">
                        <a:latin typeface="Jameel Noori Nastaleeq" panose="02000503000000000004" pitchFamily="2" charset="-78"/>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روز قیامت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حشر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شخص جو دین کی خاطر لڑتا ہے</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مجاہد</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فیاض</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آؤ بھگت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خاطر داری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شخص جس پر ظلم کیا جائے</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مظلوم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صدقہ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خیرات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پھل کا گچھا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کے بھیجے ہوئے پیغمبر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رسول اللہﷺ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زیادتی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ظلم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فیاضی ، خیرات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داد و دہش</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شخص جو سخاوت سے کام لے</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کے باوجود</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علی الرغم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4882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رکھنا، لحاظ کرنا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جوئی کرنا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وعده</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عہد</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قرض دار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مقروض</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4349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بہادری، ہمت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شجاعت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عورت جس کا شوہر مر جائے</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بیوہ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گروه، اجتماع</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مجمع</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تعالیٰ کی راہ میں جان قربان کرنا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شہادت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نبی کریم ﷺ کی ازواج</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ازواج مطہرات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شخص جو مالی اعتبار سے کمزور ہو</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غریب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گاۓ بھینس کا دودھ نکالنا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دوہنا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ایمان لانے والوں کی ماں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ام المومنین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واضح کر دیا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ظاہر فرمادیا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51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شرم حیا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عار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جہاں تک ممکن ہو</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امکان بھر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ایک مشہور زمین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فدک</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883205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14389412"/>
              </p:ext>
            </p:extLst>
          </p:nvPr>
        </p:nvGraphicFramePr>
        <p:xfrm>
          <a:off x="0" y="-1"/>
          <a:ext cx="12192000" cy="7187485"/>
        </p:xfrm>
        <a:graphic>
          <a:graphicData uri="http://schemas.openxmlformats.org/drawingml/2006/table">
            <a:tbl>
              <a:tblPr firstRow="1" bandRow="1">
                <a:tableStyleId>{5C22544A-7EE6-4342-B048-85BDC9FD1C3A}</a:tableStyleId>
              </a:tblPr>
              <a:tblGrid>
                <a:gridCol w="3048000"/>
                <a:gridCol w="3048000"/>
                <a:gridCol w="3048000"/>
                <a:gridCol w="3048000"/>
              </a:tblGrid>
              <a:tr h="516826">
                <a:tc>
                  <a:txBody>
                    <a:bodyPr/>
                    <a:lstStyle/>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200" dirty="0">
                        <a:latin typeface="Jameel Noori Nastaleeq" panose="02000503000000000004" pitchFamily="2" charset="-78"/>
                        <a:cs typeface="Jameel Noori Nastaleeq" panose="02000503000000000004" pitchFamily="2" charset="-78"/>
                      </a:endParaRPr>
                    </a:p>
                  </a:txBody>
                  <a:tcPr/>
                </a:tc>
              </a:tr>
              <a:tr h="89205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پڑوسی</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ہم سایہ</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r>
              <a:tr h="89205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اناج، جنس</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غلّہ</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r>
              <a:tr h="89205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موسم ، رت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فصل</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r>
              <a:tr h="127436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چیز کو کسی کے پاس رکھنا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گروی رکھنا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r>
              <a:tr h="127436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کام جو انسانی طاقت سے باہر ہو</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معجزہ</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r>
              <a:tr h="516826">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7160048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82189" y="656460"/>
            <a:ext cx="8031296" cy="4845942"/>
          </a:xfrm>
          <a:prstGeom prst="rect">
            <a:avLst/>
          </a:prstGeom>
        </p:spPr>
        <p:txBody>
          <a:bodyPr wrap="square">
            <a:spAutoFit/>
          </a:bodyPr>
          <a:lstStyle/>
          <a:p>
            <a:pPr algn="ct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مرکزی خیال</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سبق  " اخلاق حسنہ" کا مرکزی خیال یہ ہے کہ آپ خاتم النبیین ﷺ کا سارا عمل قرآن کی عملی تفسیر تھا۔ آپ خاتم النبی ﷺ نہایت ساده، خاکسار  ، سخی اور رحم دل تھے، آپ  ﷺ نے ہر انسان ، چاہے وہ مسلمان ہو یا غیر مسلم، امیر ہو یا غریب، کے ساتھ محبت، ہمدردی اور انصاف کا سلوک کیا۔ آپ نے خاتم النبيین ﷺ  نے خواتین کے حقوق کو عزت دی اور دنیاوی مال سے بے تعلق رہ کر اپنی زندگی دوسروں کی مدد میں گزاری۔ آپ  ﷺ کی زندگی سادگی ، فقر اور اللہ تعالی کی یاد میں گزرنے والی تھی۔ آپ</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ﷺ نے اپنی تعلیمات سے انسانیت، محبت، سچائی اور انصاف کا درس دیا</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004052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0674" y="254215"/>
            <a:ext cx="11600761" cy="6385915"/>
          </a:xfrm>
          <a:prstGeom prst="rect">
            <a:avLst/>
          </a:prstGeom>
        </p:spPr>
        <p:txBody>
          <a:bodyPr wrap="square">
            <a:spAutoFit/>
          </a:bodyPr>
          <a:lstStyle/>
          <a:p>
            <a:pPr algn="ct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خلاصہ</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آپ خاتم النبیین ﷺ کی زندگی قرآن کی عملی تفسیر تھی، یعنی آپ خاتم النبی ﷺ کے اخلاق اور عمل قرآن کی تعلیمات کی تکمیل کرتے تھے۔ آپ خاتم الانبیاءﷺ کی شخصیت میں حسن اخلاق کا بلند ترین معیار تھا۔ آپ خاتم النبیین ﷺ کا طرز زندگی نہایت ساده خاکسار اور دنیاوی مال و دولت سے بے تعلق تھا۔ آپ  ﷺ نے کبھی کسی سے زیادتی یا ظلم نہیں کیا اور ہر انسان ، چاہے وہ مسلمان ہو یا غیر مسلم، امیر ہو یا غریب، کے ساتھ محبت اور ہمدردی کا سلوک کیا۔ آپ خاتم النبیین ﷺ نے خواتین کے حقوق کو بہتر بنانے اور ان کو عزت دینے کا اہم کام کیا۔ آپ خاتم الانبیاءﷺ کی زندگی میں خواتین کے مسائل اور سوالات کا ہمیشہ احترام کیا جاتا تھا۔ </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آپ خاتم النبیین ﷺ کا اخلاقی معیار اور برتاؤ ایسے تھے کہ آپ خاتم النبیین  ﷺ نے ہمیشہ انصاف کی بات کی اور ظلم کے خلاف آواز اٹھائی ۔ آپ خاتم النبیین ﷺ نے فقیر، مسکین اور مقروض کی مدد کی اور آپ خاتم النبیین ﷺ کا یہ حکم تھا کہ مرحوم کا قرض میں ادا کروں گا۔ آپ خاتم النبیین  ﷺ کی زندگی میں ہر شخص کے ساتھ برابری کا سلوک تھا اور آپ خاتم النبیین ﷺ نے کبھی بھی کسی کے ساتھ ظلم یا نا انصافی نہیں کی۔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حضور ﷺ نے اپنے اخلاق سے یہ سبق دیا کہ انسان کو ہر وقت اللہ تعالٰی کی یاد میں رہنا چاہیے اور اپنی زندگی میں سادگی اور انکساری اختیار کرنی چاہیے۔ آپ ﷺ کی زندگی ہمیں انصاف ، محبت ، سچائی اور انسانیت کے اصولوں پر چلنے کی ترغیب دیتی ہے۔ آپ خاتم النبی( صل اللہ علیہ وآلہ وسلم) کی تعلیمات ہمیں دنیا و آخرت میں کامیابی حاصل کرنے کے لیے رہنمائی فراہم کرتی ہیں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9095043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691" y="0"/>
            <a:ext cx="11655846" cy="6092052"/>
          </a:xfrm>
          <a:prstGeom prst="rect">
            <a:avLst/>
          </a:prstGeom>
        </p:spPr>
        <p:txBody>
          <a:bodyPr wrap="square">
            <a:spAutoFit/>
          </a:bodyPr>
          <a:lstStyle/>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اقتباسات کی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نیچے دیے ہوئے نثر پارے کی تشریح کریں۔ تشریح سے پہلے مصنف  کا نام ، سبق کا عنوان اور خط کشیدہ الفاظ کے معانی بھی لکھیں</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نمبر</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 </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حضور خاتم النبیین ﷺ نہایت خاکسار ، ملنسار ، مہربان اور رحم دل تھے ۔ چھوٹے بڑے سب سے محبت کرتے ، نہایت سخی، فیاض اور دا دودہش والے تھے۔ امکان بھر سب کی درخواست پوری کرتے۔ تمام عمر کسی کے سوال پر " نہیں" نہیں کہا۔ خود بھو کے رہتے اور دوسروں کو کھلاتے ۔ ایک مرتبہ ایک صحابی کی شادی ہوئی، اُن کے پاس ولیمے کا کچھ سامان نہ تھا۔ حضور میں اسلام نے ان سے فرمایا کہ عائشہ رضی اللہ تعالی عنہا کے پاس جاؤ اور آٹے کی ٹوکری مانگ لاؤ، حالاں کہ اس آٹے کے سوا شام کے لیے گھر میں کچھ بھی نہ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تھا</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2800" dirty="0">
                <a:solidFill>
                  <a:srgbClr val="FF0000"/>
                </a:solidFill>
                <a:latin typeface="Jameel Noori Nastaleeq" panose="02000503000000000004" pitchFamily="2" charset="-78"/>
                <a:cs typeface="Jameel Noori Nastaleeq" panose="02000503000000000004" pitchFamily="2" charset="-78"/>
              </a:rPr>
              <a:t>حوالہ متن</a:t>
            </a:r>
            <a:r>
              <a:rPr lang="en-US" sz="2800" dirty="0">
                <a:solidFill>
                  <a:srgbClr val="FF0000"/>
                </a:solidFill>
                <a:latin typeface="Jameel Noori Nastaleeq" panose="02000503000000000004" pitchFamily="2" charset="-78"/>
                <a:cs typeface="Jameel Noori Nastaleeq" panose="02000503000000000004" pitchFamily="2" charset="-78"/>
              </a:rPr>
              <a:t> :</a:t>
            </a:r>
          </a:p>
          <a:p>
            <a:pPr algn="r"/>
            <a:r>
              <a:rPr lang="ar-SA" sz="2800" dirty="0">
                <a:solidFill>
                  <a:srgbClr val="FF0000"/>
                </a:solidFill>
                <a:latin typeface="Jameel Noori Nastaleeq" panose="02000503000000000004" pitchFamily="2" charset="-78"/>
                <a:cs typeface="Jameel Noori Nastaleeq" panose="02000503000000000004" pitchFamily="2" charset="-78"/>
              </a:rPr>
              <a:t>سبق کا عنوان </a:t>
            </a:r>
            <a:r>
              <a:rPr lang="ar-SA" sz="2800" dirty="0">
                <a:latin typeface="Jameel Noori Nastaleeq" panose="02000503000000000004" pitchFamily="2" charset="-78"/>
                <a:cs typeface="Jameel Noori Nastaleeq" panose="02000503000000000004" pitchFamily="2" charset="-78"/>
              </a:rPr>
              <a:t>: اخلاقِ حسنہ</a:t>
            </a:r>
            <a:endParaRPr lang="en-US" sz="2800" dirty="0">
              <a:latin typeface="Jameel Noori Nastaleeq" panose="02000503000000000004" pitchFamily="2" charset="-78"/>
              <a:cs typeface="Jameel Noori Nastaleeq" panose="02000503000000000004" pitchFamily="2" charset="-78"/>
            </a:endParaRPr>
          </a:p>
          <a:p>
            <a:pPr algn="r"/>
            <a:r>
              <a:rPr lang="ar-SA" sz="2800" dirty="0" smtClean="0">
                <a:solidFill>
                  <a:srgbClr val="FF0000"/>
                </a:solidFill>
                <a:latin typeface="Jameel Noori Nastaleeq" panose="02000503000000000004" pitchFamily="2" charset="-78"/>
                <a:cs typeface="Jameel Noori Nastaleeq" panose="02000503000000000004" pitchFamily="2" charset="-78"/>
              </a:rPr>
              <a:t>مصنف </a:t>
            </a:r>
            <a:r>
              <a:rPr lang="ar-SA" sz="2800" dirty="0">
                <a:solidFill>
                  <a:srgbClr val="FF0000"/>
                </a:solidFill>
                <a:latin typeface="Jameel Noori Nastaleeq" panose="02000503000000000004" pitchFamily="2" charset="-78"/>
                <a:cs typeface="Jameel Noori Nastaleeq" panose="02000503000000000004" pitchFamily="2" charset="-78"/>
              </a:rPr>
              <a:t>کا </a:t>
            </a:r>
            <a:r>
              <a:rPr lang="ar-SA" sz="2800" dirty="0" smtClean="0">
                <a:solidFill>
                  <a:srgbClr val="FF0000"/>
                </a:solidFill>
                <a:latin typeface="Jameel Noori Nastaleeq" panose="02000503000000000004" pitchFamily="2" charset="-78"/>
                <a:cs typeface="Jameel Noori Nastaleeq" panose="02000503000000000004" pitchFamily="2" charset="-78"/>
              </a:rPr>
              <a:t>نام</a:t>
            </a:r>
            <a:r>
              <a:rPr lang="ar-SA" sz="2800" dirty="0" smtClean="0">
                <a:latin typeface="Jameel Noori Nastaleeq" panose="02000503000000000004" pitchFamily="2" charset="-78"/>
                <a:cs typeface="Jameel Noori Nastaleeq" panose="02000503000000000004" pitchFamily="2" charset="-78"/>
              </a:rPr>
              <a:t> </a:t>
            </a:r>
            <a:r>
              <a:rPr lang="ar-SA" sz="2800" dirty="0">
                <a:latin typeface="Jameel Noori Nastaleeq" panose="02000503000000000004" pitchFamily="2" charset="-78"/>
                <a:cs typeface="Jameel Noori Nastaleeq" panose="02000503000000000004" pitchFamily="2" charset="-78"/>
              </a:rPr>
              <a:t>:  سید سلیمان </a:t>
            </a:r>
            <a:r>
              <a:rPr lang="ar-SA" sz="2800" dirty="0" smtClean="0">
                <a:latin typeface="Jameel Noori Nastaleeq" panose="02000503000000000004" pitchFamily="2" charset="-78"/>
                <a:cs typeface="Jameel Noori Nastaleeq" panose="02000503000000000004" pitchFamily="2" charset="-78"/>
              </a:rPr>
              <a:t>ندوی</a:t>
            </a:r>
            <a:endParaRPr lang="ur-PK" sz="2800" dirty="0" smtClean="0">
              <a:latin typeface="Jameel Noori Nastaleeq" panose="02000503000000000004" pitchFamily="2" charset="-78"/>
              <a:cs typeface="Jameel Noori Nastaleeq" panose="02000503000000000004" pitchFamily="2" charset="-78"/>
            </a:endParaRPr>
          </a:p>
          <a:p>
            <a:pPr algn="r"/>
            <a:r>
              <a:rPr lang="ar-SA" sz="2800" dirty="0">
                <a:solidFill>
                  <a:srgbClr val="FF0000"/>
                </a:solidFill>
                <a:latin typeface="Jameel Noori Nastaleeq" panose="02000503000000000004" pitchFamily="2" charset="-78"/>
                <a:cs typeface="Jameel Noori Nastaleeq" panose="02000503000000000004" pitchFamily="2" charset="-78"/>
              </a:rPr>
              <a:t>خط کشیدہ الفاظ کے معنی :۔ </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smtClean="0">
                <a:latin typeface="Jameel Noori Nastaleeq" panose="02000503000000000004" pitchFamily="2" charset="-78"/>
                <a:cs typeface="Jameel Noori Nastaleeq" panose="02000503000000000004" pitchFamily="2" charset="-78"/>
              </a:rPr>
              <a:t> </a:t>
            </a:r>
            <a:endParaRPr lang="en-US" sz="2800" dirty="0">
              <a:latin typeface="Jameel Noori Nastaleeq" panose="02000503000000000004" pitchFamily="2" charset="-78"/>
              <a:cs typeface="Jameel Noori Nastaleeq" panose="02000503000000000004" pitchFamily="2" charset="-78"/>
            </a:endParaRPr>
          </a:p>
          <a:p>
            <a:pPr algn="r"/>
            <a:endParaRPr lang="en-US" sz="28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4214287605"/>
              </p:ext>
            </p:extLst>
          </p:nvPr>
        </p:nvGraphicFramePr>
        <p:xfrm>
          <a:off x="242367" y="5163086"/>
          <a:ext cx="11865170" cy="1559560"/>
        </p:xfrm>
        <a:graphic>
          <a:graphicData uri="http://schemas.openxmlformats.org/drawingml/2006/table">
            <a:tbl>
              <a:tblPr firstRow="1" bandRow="1">
                <a:tableStyleId>{5C22544A-7EE6-4342-B048-85BDC9FD1C3A}</a:tableStyleId>
              </a:tblPr>
              <a:tblGrid>
                <a:gridCol w="1186517"/>
                <a:gridCol w="1186517"/>
                <a:gridCol w="1186517"/>
                <a:gridCol w="1186517"/>
                <a:gridCol w="1186517"/>
                <a:gridCol w="1186517"/>
                <a:gridCol w="1186517"/>
                <a:gridCol w="1186517"/>
                <a:gridCol w="1186517"/>
                <a:gridCol w="1186517"/>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dirty="0" smtClean="0">
                          <a:latin typeface="Jameel Noori Nastaleeq" panose="02000503000000000004" pitchFamily="2" charset="-78"/>
                          <a:cs typeface="Jameel Noori Nastaleeq" panose="02000503000000000004" pitchFamily="2" charset="-78"/>
                        </a:rPr>
                        <a:t>معنی</a:t>
                      </a:r>
                      <a:endParaRPr lang="en-US"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الفاظ</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معنی</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الفاظ</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معنی</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الفاظ</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معنی</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الفاظ</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معنی</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dirty="0" smtClean="0">
                          <a:latin typeface="Jameel Noori Nastaleeq" panose="02000503000000000004" pitchFamily="2" charset="-78"/>
                          <a:cs typeface="Jameel Noori Nastaleeq" panose="02000503000000000004" pitchFamily="2" charset="-78"/>
                        </a:rPr>
                        <a:t>الفاظ</a:t>
                      </a:r>
                      <a:endParaRPr lang="en-US"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مہربان اور نرمی سے پیش آنے وال</a:t>
                      </a:r>
                      <a:r>
                        <a:rPr lang="ur-PK"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دادودِہش</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سخی، بخشش کرنے وال</a:t>
                      </a:r>
                      <a:r>
                        <a:rPr lang="ur-PK"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فیاض</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دوسروں پر رحم کرنے وال</a:t>
                      </a:r>
                      <a:r>
                        <a:rPr lang="ur-PK"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رحم دل</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دوسروں کے ساتھ خوش اخلاقی اور محبت سے پیش آنے وا</a:t>
                      </a:r>
                      <a:r>
                        <a:rPr lang="ur-PK"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لا</a:t>
                      </a:r>
                      <a:endParaRPr lang="en-US"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ملنسار</a:t>
                      </a:r>
                      <a:endParaRPr lang="en-US" b="1"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۔خاکسار۔ عاجزی، انکسار رکھنے والا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خاکسار</a:t>
                      </a:r>
                      <a:endParaRPr lang="en-US"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700507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741" y="328056"/>
            <a:ext cx="11391441" cy="5936497"/>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یہ عبارت حضور خاتم الانبیاءﷺ کی اخلاقی خصوصیات اور سادگی کو ظاہر کرتی ہے، جہاں آپ خاتم النبیین ﷺ کی خاکساری، مہربانی ، سخاوت اور محبت کا ذکر کیا گیا ہے۔ آپ  ﷺ ہمیشہ دوسروں کی مدد کرتے، خود بھوکے رہ کر دوسروں کو کھانا کھلاتے اور کبھی کسی کے سوال کا انکارنہیں کرتے تھے۔ آپ خاتم الانبیاءﷺ کی زندگی دوسروں کی خدمت اور قربانی کی عمدہ مثال تھی۔ </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اس عبارت میں سید سلیمان ندوی نے حضور خاتم الانبیاءﷺ کے اخلاقی پہلو کو واضح کیا خاتم النبیین صل الله علیہ وآلہ وسلم نے اپنی عملی زندگی میں انسانیت کے ساتھ بہت بڑی محبت ، سادگی اور خدمت کا مظاہرہ کیا۔ آپ ﷺ کی سخاوت اور دوسروں کی مدد کرنے کی خصوصیات اس درجے کی تھیں کہ آپ  ﷺنے خود  بھوک برداشت کی اور دوسری کو کھانا دیا۔   یہاں تک کہ آپ خاتم الانبیاءﷺ کے گھر میں آٹے کے سوا کچھ نہیں تھا ، پھر بھی آپ ﷺ نے ایک صحابی رضی اللہ تعالیٰ عنہ کی مدد کرنے کے لیے اپنی بیوی حضرت عائشہ رضی اللہ تعالی عنہا سے آٹے کی ٹوکری مانگنے کی ہدایت دی</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733545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269" y="278099"/>
            <a:ext cx="11898217" cy="2664832"/>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fa-IR"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۲</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بچوں سے بڑی محبت فرماتے تھے ، اُن کو چومتے اور پیار کرتے تھے۔ فصل کا نیا میوہ سب سے کم عمر بچہ جو اُس وقت موجود ہوتا، اس کو دیتے ۔ راستے میں بچے مل جاتے تو خود ان کو سلام فرماتے۔  اسلام سے پہلے عورتیں ہمیشہ ذلیل رہی ہیں لیکن ہمارے حضور خاتم الانبیاءﷺ نے ان پر بہت احسان فرمایا۔ ان کے حقوق مقرر فرمائے اور اپنے برتاؤ سے ظاہر فرمادیا کہ یہ طبقہ حقیر نہیں ہے بلکہ عزت اور ہمدردی کے لائق ہے۔ آپ  ﷺ کے پاس ہر وقت مردوں کا مجمع رہتا تھا۔ عور تیں دلیری اور بے تکلفی سے آپ خاتم رسول ﷺ سے مسائل پوچھتیں۔</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71760808"/>
              </p:ext>
            </p:extLst>
          </p:nvPr>
        </p:nvGraphicFramePr>
        <p:xfrm>
          <a:off x="771178" y="4722392"/>
          <a:ext cx="10961784" cy="1971126"/>
        </p:xfrm>
        <a:graphic>
          <a:graphicData uri="http://schemas.openxmlformats.org/drawingml/2006/table">
            <a:tbl>
              <a:tblPr firstRow="1" bandRow="1">
                <a:tableStyleId>{5C22544A-7EE6-4342-B048-85BDC9FD1C3A}</a:tableStyleId>
              </a:tblPr>
              <a:tblGrid>
                <a:gridCol w="1370223"/>
                <a:gridCol w="1370223"/>
                <a:gridCol w="1370223"/>
                <a:gridCol w="1370223"/>
                <a:gridCol w="1370223"/>
                <a:gridCol w="1370223"/>
                <a:gridCol w="1370223"/>
                <a:gridCol w="1370223"/>
              </a:tblGrid>
              <a:tr h="690966">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a:t>
                      </a:r>
                      <a:endParaRPr lang="en-US" sz="2600" dirty="0">
                        <a:latin typeface="Jameel Noori Nastaleeq" panose="02000503000000000004" pitchFamily="2" charset="-78"/>
                        <a:cs typeface="Jameel Noori Nastaleeq" panose="02000503000000000004" pitchFamily="2" charset="-78"/>
                      </a:endParaRPr>
                    </a:p>
                  </a:txBody>
                  <a:tcPr/>
                </a:tc>
              </a:tr>
              <a:tr h="11457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بلا جھجک ، بے خوف</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تکلفی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جرات ، حوصلہ</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دلیری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حق سے محروم ، ذلیل</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حقیر</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سلوک ، رویه</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برتاؤ</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6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4" name="Rectangle 3"/>
          <p:cNvSpPr/>
          <p:nvPr/>
        </p:nvSpPr>
        <p:spPr>
          <a:xfrm>
            <a:off x="5978486" y="2942931"/>
            <a:ext cx="6096000" cy="1779461"/>
          </a:xfrm>
          <a:prstGeom prst="rect">
            <a:avLst/>
          </a:prstGeom>
        </p:spPr>
        <p:txBody>
          <a:bodyPr>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 اخلاق حسنه</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م</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صنف کا نام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 سید سلیمان ندوی</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47330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3725" y="0"/>
            <a:ext cx="11578728" cy="6039089"/>
          </a:xfrm>
          <a:prstGeom prst="rect">
            <a:avLst/>
          </a:prstGeom>
        </p:spPr>
        <p:txBody>
          <a:bodyPr wrap="square">
            <a:spAutoFit/>
          </a:bodyPr>
          <a:lstStyle/>
          <a:p>
            <a:pPr algn="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یہ عبارت حضورﷺ کی شفقت اور انسانیت کے تمام پہلوؤں کی عکاسی کرتی ہے۔ حضور ﷺ بچوں سے بے حد محبت کرتے تھے ، انھیں چومتے اور پیار کرتے تھے اور جب بھی فصل کا نیا میوہ آتا، تو سب سے کم عمر بچے کو دیتے۔ آپ خاتم النبیین ﷺ راستے میں ملنے والے بچوں کو خود سلام کرتے تھے ، جو ان کی محبت بھری شخصیت کی ایک جھلک ہے۔</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نبی ﷺ نے عورتوں کے حقوق کا خاص خیال رکھا اور انھیں عزت دی۔ اسلام سے پہلے عورتوں کو معاشرتی طور پر ذلیل سمجھا جاتا تھا لیکن آپ خاتم الانبیاءﷺ نے ان کے حقوق مقرر کر کے انھیں عزت اور ہمدردی کے لائق بنایا ۔ آپ خاتم النبیین ﷺ کا برتاؤ عورتوں کے ساتھ ہمیشہ عزت اور احترام پر مبنی تھا اور وہ بے خوفی سے آپ خاتم النبیین ﷺ سے سوالات پوچھا کرتی تھیں۔ اس عبارت میں حضور ﷺ کی انسانیت کی محبت اور مساوات کی اہمیت کو اجاگر کیا گیا ہے۔</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37027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303" y="0"/>
            <a:ext cx="11806410" cy="4454553"/>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fa-IR"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۳</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آپ خاتم النبیین ﷺ کی نظر میں امیر و غریب سب برابر تھے ، قبیلہ مخزوم کی ایک عورت چوری کے جرم میں گرفتار ہوئی ۔ لوگوں نے حضرت اسامہ رضی اللہ تعالیٰ عنہ سے، جن کو آپ خاتم النبیین الانبیاءﷺ بہت چاہتے تھے ، سفارش کرائی۔ حضور خاتم الانبیاءﷺ نے سب سے فرمایا: " تم سے پہلے کی قومیں اس لیے برباد ہو گئیں کہ جب کوئی بڑا آدمی جرم کرتا تو اس کو چھوڑ دیتے اور جب معمولی آدمی جرم کرتا تو وہ سزا پاتا۔خدا کی قسم! اگر محمد ( رسول اللہ) کی بیٹی بھی چوری کرتی تو ( اس کے بھی ہاتھ کاٹے جاتے) ۔</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اخلاق </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حسنه</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 سید سلیمان ندوی</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779625360"/>
              </p:ext>
            </p:extLst>
          </p:nvPr>
        </p:nvGraphicFramePr>
        <p:xfrm>
          <a:off x="515954" y="4718789"/>
          <a:ext cx="11171108" cy="1645920"/>
        </p:xfrm>
        <a:graphic>
          <a:graphicData uri="http://schemas.openxmlformats.org/drawingml/2006/table">
            <a:tbl>
              <a:tblPr firstRow="1" bandRow="1">
                <a:tableStyleId>{5C22544A-7EE6-4342-B048-85BDC9FD1C3A}</a:tableStyleId>
              </a:tblPr>
              <a:tblGrid>
                <a:gridCol w="2792777"/>
                <a:gridCol w="2792777"/>
                <a:gridCol w="2792777"/>
                <a:gridCol w="2792777"/>
              </a:tblGrid>
              <a:tr h="370840">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کے حق میں درخواست یا مدد کرنا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سفارش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قصور، گناه</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جرم </a:t>
                      </a: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617583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912" y="241595"/>
            <a:ext cx="11226188" cy="5807231"/>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اس عبارت میں حضور ﷺ کی انصاف پسندی کو بیان کیا گیا ہے۔ آپ  ﷺ کی نظر میں امیر وغریب سب برابر تھے۔ قبیلہ مخزوم کی ایک عورت چوری کے جرم میں پکڑی گئی اور حضرت اسامہ رضی اللہ تعالیٰ عنہ نے اس کی سفارش کی ۔ حضورﷺ نے کہا کہ ماضی کی قومیں  اس لیے تباہ ہوگئیں کہ بڑے لوگوں کو سزا سے بچایا جاتا، جب کہ غریبوں کو سزادی جاتی ۔  آپ  ﷺ نے فرمایا : کہ اگرمیری بیٹی  بھی جرم کرتی تو اس کے ساتھ بھی وہی سلوک کیا جاتا۔</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آپ خاتم النبیین الانبیاءﷺ نے یہ واضح کیا کہ انصاف میں امیر و غریب کی کوئی تفریق نہیں ہونی چاہیے ۔ اگر آپ خاتم النبی ﷺ کی بیٹی بھی جرم کرتی تو اس کے ساتھ بھی وہی سلوک کیا جاتا جو کسی اور کے ساتھ کیا جاتا۔ اس میں حضور خاتم الانبیاءﷺ کی عدلیہ میں انصاف اور مساوات کے اصولوں کو بیان کیا گیا ہے۔ یہ حدیث اس بات کا مظہر ہے کہ قانون اور انصاف کے لحاظ سے کوئی بھی شخص کسی دوسرے سے اعلیٰ نہیں ہوتا ، چاہے وہ امیر ہو یا غریب اور سب کو یکساں سلوک کا حق ملنا چاہیے</a:t>
            </a:r>
            <a:endParaRPr lang="en-US" sz="3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852365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422" y="78702"/>
            <a:ext cx="11699913" cy="4557145"/>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endPar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مزاج مبارک میں سادگی بہت تھی۔ کھانے پینے ، پہنے اوڑھنے ، اُٹھنے بیٹھے کسی چیز میں تکلف پسند نہ تھا۔ جو سامنے آجاتا وہ کھا لیتے ۔ پہننے کے لیے موٹا جھوٹا جو مل جاتا اس کو پہن لیتے۔ زمین پر ، چٹائی پر فرش پر ، جہاں جگہ ملتی بیٹھ جاتے ۔ خدا کی نعمتوں سے جائز طور پر فائدہ اٹھانے کی اجازت  آپ ﷺ نے  ضرور دی لیکن تن پروری اور عیش نہ اپنے لیے پسند فرمایانہ عام مسلمانوں کے لیے</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ur-PK" sz="30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 اخلاق حسنه</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 سید سلیمان ندوی</a:t>
            </a:r>
            <a:endPar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339606491"/>
              </p:ext>
            </p:extLst>
          </p:nvPr>
        </p:nvGraphicFramePr>
        <p:xfrm>
          <a:off x="275422" y="4278115"/>
          <a:ext cx="11622792" cy="1889760"/>
        </p:xfrm>
        <a:graphic>
          <a:graphicData uri="http://schemas.openxmlformats.org/drawingml/2006/table">
            <a:tbl>
              <a:tblPr firstRow="1" bandRow="1">
                <a:tableStyleId>{5C22544A-7EE6-4342-B048-85BDC9FD1C3A}</a:tableStyleId>
              </a:tblPr>
              <a:tblGrid>
                <a:gridCol w="1452849"/>
                <a:gridCol w="1452849"/>
                <a:gridCol w="1452849"/>
                <a:gridCol w="1452849"/>
                <a:gridCol w="1452849"/>
                <a:gridCol w="1452849"/>
                <a:gridCol w="1452849"/>
                <a:gridCol w="1452849"/>
              </a:tblGrid>
              <a:tr h="370840">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بدن کو پالنا، آرام طلبی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تن پروری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ظاہرداری، بناوٹ</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تکلف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تعالیٰ کی عطا کی ہوئی چیزیں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نعمتوں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بابرکت طبیعت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مزاج مبارک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646554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558" y="-561860"/>
            <a:ext cx="11721947" cy="7410555"/>
          </a:xfrm>
          <a:prstGeom prst="rect">
            <a:avLst/>
          </a:prstGeom>
        </p:spPr>
        <p:txBody>
          <a:bodyPr wrap="square">
            <a:spAutoFit/>
          </a:bodyPr>
          <a:lstStyle/>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آپ  ﷺ کے مزاج مبارک میں نہایت سنجیدگی تھی۔ آپ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ﷺتکلف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پسند نہ تھا۔ پہننے کے لیے موٹا جھوٹا جومل جاتا ، اس کو پہن لیتے ۔ زمین پر ، چٹائی پر ، فرش پر جہاں جگہ ملتی بیٹھ جاتے ۔ خدا کی نعمتوں سے جائز طور پر فائدہ اُٹھانے کی اجازت آپ نے ضرور دی لیکن تن پروری اور عیش نہ اپنے لیے پسند فرمائی نہ عام مسلمانوں کے لیے۔</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زیر تشریح نثر پارے میں مصنف ( سید سلیمان ندوی ) رسول پاک خاتم  ﷺ  کی طبیعت کے طور طریقے بیان کرتے ہوئے لکھتے ہیں کہ رسول اکرم ﷺ کی طبیعت میں سادگی بہت تھی اور وہ ہر کام میں سادگی پسند کرتے تھے ۔ اُٹھنے بیٹھنے کا معاملہ ہوتا، کھانے پینے کا یا پھر لباس پہننے اور اوڑھنے کا، کسی چیز میں بھی آرام طلب نہ تھے اور نہ ہی آرام طلبی کو اپنے نزدیک آنے دیتے تھے۔ سید سلیمان ندوی آپ  ﷺ کی عادات و اطوار کے بارے میں مزید لکھتے ہیں کہ آپ  ﷺ کی طبیعت میں سادگی اس قدر زیادہ تھی کہ جو کچھ کھانے پینے کو سامنے آجاتا ، بغیر کسی ناگواری کا اظہار کیے خوش دلی کے ساتھ کھا پی لیتے اور جو کچھ لباس پہننے کومل جا تا خوشی خوشی پہن لیتے ۔ اگر بیٹھنا ہوتا تو جہاں جگہ ملتی ، وہیں بیٹھ جاتے اور یہ بھی نہیں کہا تھا کہ میں تو صرف چٹائی پر یا پکے فرش پر بیٹھوں گا۔ مصنف آپ  ﷺ کی سادگی کے حوالے سے مزید لکھتے ہیں کہ آپ خاتم النبیین ﷺ نے لوگوں کو اللہ تعالی کی طرف سے عطا کردہ چیزوں کو جائز طریقے سے  استعمال کرنے کی اجازت ضرور دی لیکن ان چیزوں سے وہ نہ تو  خود ناجائز فائدہ اٹھایا  اور نہ  ہی باقی مسلمانوں کو ناجائز فائدہ اُٹھانے کی اجازت دی۔ اگر کوئی مسلمان چیزوں سے ناجائز فائدہ اٹھاتا تو آپ خاتم النبیین ﷺ اس کو ہرگز پسند نہ  فرماتے</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547431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135" y="430463"/>
            <a:ext cx="11754998" cy="5518434"/>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سوالوں کے جواب دیں۔ </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کس سے پوچھا گیا کہ حضور ﷺ  کے اخلاق کیسے تھے</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حضرت عائشہ صدیقہ رضی اللہ تعالیٰ عنہا سے پوچھا گیا تکہ حضور ﷺ کے اخلاق کیسے تھے۔ </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آپ خاتم الانبیاءﷺ گھر کے کس نوعیت کے کام کاج کرنے کو عار نہیں سجھتے تھے</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آپ خاتم النبیین ﷺ گھر کے کاموں میں خود ہاتھ بٹاتے تھے، جیسے اپنے کپڑے سینا ، جوتے مرمت کرنا اور بکریوں کا دودھ دوہنا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خندق کھودتے وقت آپ  ﷺ  نے کیا کام انجام دیا</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خندق کھودتے وقت حضور خاتم  ﷺ  نے صحابہ کرام کے ساتھ مل کر کام کیا اور مزدوری کی </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558392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40" y="282097"/>
            <a:ext cx="11677880" cy="5518434"/>
          </a:xfrm>
          <a:prstGeom prst="rect">
            <a:avLst/>
          </a:prstGeom>
        </p:spPr>
        <p:txBody>
          <a:bodyPr wrap="square">
            <a:spAutoFit/>
          </a:bodyPr>
          <a:lstStyle/>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اگر کسی ایسے شخص کا انتقال ہوتا جس کے ذمے قرض ہوتا تو اس کے بارے میں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آپ</a:t>
            </a: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خاتم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النبیین ﷺ کا کیا ارشاد تھا؟</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اگر کسی مسلمان کا انتقال ہوجاتا اور اس کے ذمے قرض ہوتا تو حضور ﷺ  ارشاد تھا کہ اس کے قرض کی ادائیگی کی خبر دی جائے تا کہ آپ  ﷺ  اس کا قرض ادا کر دیں</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آپ  ﷺ کا پڑوسیوں کے بارے میں کیسا سلوک روا رکھنے کا فرمان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ہے؟</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آپ ﷺ نے فرمایا : کہ جو شخص اپنے پڑوسیوں کی شرارتوں سے محفوظ نہیں رہتا وہ ایمان والا نہیں ہو سکتا</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088093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33022" y="144967"/>
            <a:ext cx="8152482" cy="586314"/>
          </a:xfrm>
          <a:prstGeom prst="rect">
            <a:avLst/>
          </a:prstGeom>
        </p:spPr>
        <p:txBody>
          <a:bodyPr wrap="square">
            <a:spAutoFit/>
          </a:bodyPr>
          <a:lstStyle/>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نیچے دی ہوئی تراکیب کے معانی لکھیں اور انھیں اپنے جملوں میں استعمال کریں۔</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615245962"/>
              </p:ext>
            </p:extLst>
          </p:nvPr>
        </p:nvGraphicFramePr>
        <p:xfrm>
          <a:off x="275420" y="984071"/>
          <a:ext cx="11468560" cy="5334000"/>
        </p:xfrm>
        <a:graphic>
          <a:graphicData uri="http://schemas.openxmlformats.org/drawingml/2006/table">
            <a:tbl>
              <a:tblPr firstRow="1" bandRow="1">
                <a:tableStyleId>{5C22544A-7EE6-4342-B048-85BDC9FD1C3A}</a:tableStyleId>
              </a:tblPr>
              <a:tblGrid>
                <a:gridCol w="5138399"/>
                <a:gridCol w="4756689"/>
                <a:gridCol w="1573472"/>
              </a:tblGrid>
              <a:tr h="370840">
                <a:tc>
                  <a:txBody>
                    <a:bodyPr/>
                    <a:lstStyle/>
                    <a:p>
                      <a:pPr algn="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جملہ</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 انور خاتم الانبیاءﷺ کا اخلاق ہم سب کے لیے نمونہ ہے۔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حضرت محمدؐ کی تعظیم کے لیے استعمال کی جانے والی عبارت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 انور</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 خاتم النبیین ﷺ  کا حسن اخلاق تمام مخلوقات کے لیے باعث رحمت تھا۔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اچھا اور پاکیزہ اخلاق</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حسن اخلاق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آپ  ﷺ نے ہمیشہ دوسروں کی داد و دہش کی اور ہر کسی کی مدد کی </a:t>
                      </a: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خوشی سے قبول کرنا، مہربانی یا فیاضی</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داد ودہش</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مسجد نبوی میں جاکر روحانیت کا احساس ہوتا ہے۔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مدینہ کی وہ مسجد جہاں حضور کا روضہ مبارک بھی ہے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مسجد نبویﷺ</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حضورﷺ کا چہرہ مبارک تروتازہ تھا۔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 کا مبارک چہره</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چہرہ مبارک</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حضور خاتم الانبیاءﷺ نے اپنے عزم و استقلال سے تمام مشکلات کا مقابلہ کیا۔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مضبوط ارادہ اور پختہ یقین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عزم و استقلال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998614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86927366"/>
              </p:ext>
            </p:extLst>
          </p:nvPr>
        </p:nvGraphicFramePr>
        <p:xfrm>
          <a:off x="1344057" y="995087"/>
          <a:ext cx="9994748" cy="5504865"/>
        </p:xfrm>
        <a:graphic>
          <a:graphicData uri="http://schemas.openxmlformats.org/drawingml/2006/table">
            <a:tbl>
              <a:tblPr firstRow="1" bandRow="1">
                <a:tableStyleId>{5C22544A-7EE6-4342-B048-85BDC9FD1C3A}</a:tableStyleId>
              </a:tblPr>
              <a:tblGrid>
                <a:gridCol w="2498687"/>
                <a:gridCol w="2498687"/>
                <a:gridCol w="2498687"/>
                <a:gridCol w="2498687"/>
              </a:tblGrid>
              <a:tr h="645632">
                <a:tc>
                  <a:txBody>
                    <a:bodyPr/>
                    <a:lstStyle/>
                    <a:p>
                      <a:pPr algn="ctr"/>
                      <a:r>
                        <a:rPr lang="ur-PK" sz="3200" dirty="0" smtClean="0">
                          <a:latin typeface="Jameel Noori Nastaleeq" panose="02000503000000000004" pitchFamily="2" charset="-78"/>
                          <a:cs typeface="Jameel Noori Nastaleeq" panose="02000503000000000004" pitchFamily="2" charset="-78"/>
                        </a:rPr>
                        <a:t>جمع</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ج</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مع</a:t>
                      </a:r>
                      <a:endParaRPr lang="en-US" sz="3200" b="1"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r>
              <a:tr h="11893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اعلانات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اعلان</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اخلاقیات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اخلاق</a:t>
                      </a:r>
                      <a:endParaRPr lang="en-US" sz="3200" dirty="0">
                        <a:latin typeface="Jameel Noori Nastaleeq" panose="02000503000000000004" pitchFamily="2" charset="-78"/>
                        <a:cs typeface="Jameel Noori Nastaleeq" panose="02000503000000000004" pitchFamily="2" charset="-78"/>
                      </a:endParaRPr>
                    </a:p>
                  </a:txBody>
                  <a:tcPr/>
                </a:tc>
              </a:tr>
              <a:tr h="11893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باغات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باغ</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روسا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رئیس</a:t>
                      </a:r>
                      <a:endParaRPr lang="en-US" sz="3200" dirty="0">
                        <a:latin typeface="Jameel Noori Nastaleeq" panose="02000503000000000004" pitchFamily="2" charset="-78"/>
                        <a:cs typeface="Jameel Noori Nastaleeq" panose="02000503000000000004" pitchFamily="2" charset="-78"/>
                      </a:endParaRPr>
                    </a:p>
                  </a:txBody>
                  <a:tcPr/>
                </a:tc>
              </a:tr>
              <a:tr h="11893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سفارشات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سفارش</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جاں نثارا</a:t>
                      </a: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ں</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جاں نثار</a:t>
                      </a:r>
                    </a:p>
                    <a:p>
                      <a:pPr algn="ctr"/>
                      <a:endParaRPr lang="en-US" sz="3200" dirty="0">
                        <a:latin typeface="Jameel Noori Nastaleeq" panose="02000503000000000004" pitchFamily="2" charset="-78"/>
                        <a:cs typeface="Jameel Noori Nastaleeq" panose="02000503000000000004" pitchFamily="2" charset="-78"/>
                      </a:endParaRPr>
                    </a:p>
                  </a:txBody>
                  <a:tcPr/>
                </a:tc>
              </a:tr>
              <a:tr h="645632">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مساکین</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مسکین</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معجزات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معجزه</a:t>
                      </a:r>
                      <a:endParaRPr lang="en-US" sz="3200" dirty="0">
                        <a:latin typeface="Jameel Noori Nastaleeq" panose="02000503000000000004" pitchFamily="2" charset="-78"/>
                        <a:cs typeface="Jameel Noori Nastaleeq" panose="02000503000000000004" pitchFamily="2" charset="-78"/>
                      </a:endParaRPr>
                    </a:p>
                  </a:txBody>
                  <a:tcPr/>
                </a:tc>
              </a:tr>
              <a:tr h="645632">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فرامین</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فرمان</a:t>
                      </a: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3" name="Rectangle 2"/>
          <p:cNvSpPr/>
          <p:nvPr/>
        </p:nvSpPr>
        <p:spPr>
          <a:xfrm>
            <a:off x="8491648" y="149929"/>
            <a:ext cx="3454793" cy="586314"/>
          </a:xfrm>
          <a:prstGeom prst="rect">
            <a:avLst/>
          </a:prstGeom>
        </p:spPr>
        <p:txBody>
          <a:bodyPr wrap="none">
            <a:spAutoFit/>
          </a:bodyPr>
          <a:lstStyle/>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دیے ہوئے واحد الفاظ کے جمع لکھیں۔</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088629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3796" y="160946"/>
            <a:ext cx="3408304" cy="578235"/>
          </a:xfrm>
          <a:prstGeom prst="rect">
            <a:avLst/>
          </a:prstGeom>
        </p:spPr>
        <p:txBody>
          <a:bodyPr wrap="none">
            <a:spAutoFit/>
          </a:bodyPr>
          <a:lstStyle/>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دیے ہوئے جمع الفاظ کے واحد بنا ئیں۔</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452693629"/>
              </p:ext>
            </p:extLst>
          </p:nvPr>
        </p:nvGraphicFramePr>
        <p:xfrm>
          <a:off x="1866747" y="1446778"/>
          <a:ext cx="8128000" cy="381000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ctr"/>
                      <a:r>
                        <a:rPr lang="ar-SA" sz="4400" dirty="0" smtClean="0">
                          <a:latin typeface="Jameel Noori Nastaleeq" panose="02000503000000000004" pitchFamily="2" charset="-78"/>
                          <a:ea typeface="Calibri" panose="020F0502020204030204" pitchFamily="34" charset="0"/>
                          <a:cs typeface="Jameel Noori Nastaleeq" panose="02000503000000000004" pitchFamily="2" charset="-78"/>
                        </a:rPr>
                        <a:t>واح</a:t>
                      </a:r>
                      <a:r>
                        <a:rPr lang="ur-PK" sz="4400" dirty="0" smtClean="0">
                          <a:latin typeface="Jameel Noori Nastaleeq" panose="02000503000000000004" pitchFamily="2" charset="-78"/>
                          <a:ea typeface="Calibri" panose="020F0502020204030204" pitchFamily="34" charset="0"/>
                          <a:cs typeface="Jameel Noori Nastaleeq" panose="02000503000000000004" pitchFamily="2" charset="-78"/>
                        </a:rPr>
                        <a:t>د</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جمع</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400" dirty="0" smtClean="0">
                          <a:latin typeface="Jameel Noori Nastaleeq" panose="02000503000000000004" pitchFamily="2" charset="-78"/>
                          <a:ea typeface="Calibri" panose="020F0502020204030204" pitchFamily="34" charset="0"/>
                          <a:cs typeface="Jameel Noori Nastaleeq" panose="02000503000000000004" pitchFamily="2" charset="-78"/>
                        </a:rPr>
                        <a:t>واح</a:t>
                      </a:r>
                      <a:r>
                        <a:rPr lang="ur-PK" sz="4400" dirty="0" smtClean="0">
                          <a:latin typeface="Jameel Noori Nastaleeq" panose="02000503000000000004" pitchFamily="2" charset="-78"/>
                          <a:ea typeface="Calibri" panose="020F0502020204030204" pitchFamily="34" charset="0"/>
                          <a:cs typeface="Jameel Noori Nastaleeq" panose="02000503000000000004" pitchFamily="2" charset="-78"/>
                        </a:rPr>
                        <a:t>د</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جمع</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گناہ گار</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گناہ گارو</a:t>
                      </a: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ں</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بچکی</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ہچکیاں</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مسئلہ</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مسائل</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عنہ</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عنہم</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زوج</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ازواج</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صحابی</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صحابہ</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وارث</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وارثوں</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کنگھی</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کنگھیاں</a:t>
                      </a:r>
                      <a:endParaRPr lang="en-US" sz="44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988809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918" y="0"/>
            <a:ext cx="10157552" cy="6189515"/>
          </a:xfrm>
          <a:prstGeom prst="rect">
            <a:avLst/>
          </a:prstGeom>
        </p:spPr>
        <p:txBody>
          <a:bodyPr wrap="square">
            <a:spAutoFit/>
          </a:bodyPr>
          <a:lstStyle/>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 درست جواب پر (√) کا نشان لگائیں</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رسول کریم خاتم الانبیاءﷺ کی ساری زندگی قرآن مجید کی تھی</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تشریح</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وضاحت</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تفسیر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عملی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تفسیر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فدک کے رئیس نے غلہ بھیجا</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دو اونٹوں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پر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 تین اونٹوں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پر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چار اونٹوں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پر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پانچ اونٹوں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پر</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33111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046" y="140270"/>
            <a:ext cx="11281272" cy="6339171"/>
          </a:xfrm>
          <a:prstGeom prst="rect">
            <a:avLst/>
          </a:prstGeom>
        </p:spPr>
        <p:txBody>
          <a:bodyPr wrap="square">
            <a:spAutoFit/>
          </a:bodyPr>
          <a:lstStyle/>
          <a:p>
            <a:pPr algn="r">
              <a:lnSpc>
                <a:spcPct val="107000"/>
              </a:lnSpc>
              <a:spcAft>
                <a:spcPts val="800"/>
              </a:spcAft>
            </a:pP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آپ خاتم رسول ﷺ کافرمان ہے :  " خدا کی قسم وہ مومن نہ ہوگا جس کا پڑوی اس کی __   سے بچا ہوا نہ ہو۔</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ur-PK"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3۔</a:t>
            </a:r>
            <a:r>
              <a:rPr lang="en-US" sz="30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 الف) ریشہ دوانیوں</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(ب) فتنہ انگیزیوں</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(ج) سازشوں</a:t>
            </a:r>
            <a:r>
              <a:rPr lang="en-US" sz="3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(د) شرارتوں</a:t>
            </a:r>
            <a:endParaRPr lang="ur-PK" sz="30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3000" dirty="0" smtClean="0">
                <a:solidFill>
                  <a:srgbClr val="FF0000"/>
                </a:solidFill>
                <a:latin typeface="Jameel Noori Nastaleeq" panose="02000503000000000004" pitchFamily="2" charset="-78"/>
                <a:cs typeface="Jameel Noori Nastaleeq" panose="02000503000000000004" pitchFamily="2" charset="-78"/>
              </a:rPr>
              <a:t>4</a:t>
            </a:r>
            <a:r>
              <a:rPr lang="ar-SA" sz="3000" dirty="0" smtClean="0">
                <a:solidFill>
                  <a:srgbClr val="FF0000"/>
                </a:solidFill>
                <a:latin typeface="Jameel Noori Nastaleeq" panose="02000503000000000004" pitchFamily="2" charset="-78"/>
                <a:cs typeface="Jameel Noori Nastaleeq" panose="02000503000000000004" pitchFamily="2" charset="-78"/>
              </a:rPr>
              <a:t>۔ </a:t>
            </a:r>
            <a:r>
              <a:rPr lang="ar-SA" sz="3000" dirty="0">
                <a:solidFill>
                  <a:srgbClr val="FF0000"/>
                </a:solidFill>
                <a:latin typeface="Jameel Noori Nastaleeq" panose="02000503000000000004" pitchFamily="2" charset="-78"/>
                <a:cs typeface="Jameel Noori Nastaleeq" panose="02000503000000000004" pitchFamily="2" charset="-78"/>
              </a:rPr>
              <a:t>آپ  ﷺ فصل کا میوہ سب سے پہلے عطا فرماتے</a:t>
            </a:r>
            <a:r>
              <a:rPr lang="en-US" sz="3000" dirty="0" smtClean="0">
                <a:solidFill>
                  <a:srgbClr val="FF0000"/>
                </a:solidFill>
                <a:latin typeface="Jameel Noori Nastaleeq" panose="02000503000000000004" pitchFamily="2" charset="-78"/>
                <a:cs typeface="Jameel Noori Nastaleeq" panose="02000503000000000004" pitchFamily="2" charset="-78"/>
              </a:rPr>
              <a:t>:</a:t>
            </a:r>
            <a:r>
              <a:rPr lang="en-US" sz="3000" dirty="0">
                <a:solidFill>
                  <a:srgbClr val="FF0000"/>
                </a:solidFill>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(الف) کم عمر بچے </a:t>
            </a:r>
            <a:r>
              <a:rPr lang="ar-SA" sz="3000" dirty="0" smtClean="0">
                <a:latin typeface="Jameel Noori Nastaleeq" panose="02000503000000000004" pitchFamily="2" charset="-78"/>
                <a:cs typeface="Jameel Noori Nastaleeq" panose="02000503000000000004" pitchFamily="2" charset="-78"/>
              </a:rPr>
              <a:t>کو</a:t>
            </a:r>
            <a:r>
              <a:rPr lang="en-US" sz="3000" dirty="0">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(ب) نوجوان </a:t>
            </a:r>
            <a:r>
              <a:rPr lang="ar-SA" sz="3000" dirty="0" smtClean="0">
                <a:latin typeface="Jameel Noori Nastaleeq" panose="02000503000000000004" pitchFamily="2" charset="-78"/>
                <a:cs typeface="Jameel Noori Nastaleeq" panose="02000503000000000004" pitchFamily="2" charset="-78"/>
              </a:rPr>
              <a:t>کو</a:t>
            </a:r>
            <a:r>
              <a:rPr lang="en-US" sz="3000" dirty="0">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(ج) ادھیڑ عمر </a:t>
            </a:r>
            <a:r>
              <a:rPr lang="ar-SA" sz="3000" dirty="0" smtClean="0">
                <a:latin typeface="Jameel Noori Nastaleeq" panose="02000503000000000004" pitchFamily="2" charset="-78"/>
                <a:cs typeface="Jameel Noori Nastaleeq" panose="02000503000000000004" pitchFamily="2" charset="-78"/>
              </a:rPr>
              <a:t>کو</a:t>
            </a:r>
            <a:r>
              <a:rPr lang="en-US" sz="3000" dirty="0">
                <a:latin typeface="Jameel Noori Nastaleeq" panose="02000503000000000004" pitchFamily="2" charset="-78"/>
                <a:cs typeface="Jameel Noori Nastaleeq" panose="02000503000000000004" pitchFamily="2" charset="-78"/>
              </a:rPr>
              <a:t>  </a:t>
            </a:r>
          </a:p>
          <a:p>
            <a:pPr algn="r"/>
            <a:r>
              <a:rPr lang="en-US" sz="3000" dirty="0">
                <a:latin typeface="Jameel Noori Nastaleeq" panose="02000503000000000004" pitchFamily="2" charset="-78"/>
                <a:cs typeface="Jameel Noori Nastaleeq" panose="02000503000000000004" pitchFamily="2" charset="-78"/>
              </a:rPr>
              <a:t> </a:t>
            </a:r>
            <a:r>
              <a:rPr lang="ar-SA" sz="3000" dirty="0">
                <a:latin typeface="Jameel Noori Nastaleeq" panose="02000503000000000004" pitchFamily="2" charset="-78"/>
                <a:cs typeface="Jameel Noori Nastaleeq" panose="02000503000000000004" pitchFamily="2" charset="-78"/>
              </a:rPr>
              <a:t>(د) ضعیف العمر کو</a:t>
            </a:r>
            <a:endParaRPr lang="en-US" sz="3000" dirty="0">
              <a:latin typeface="Jameel Noori Nastaleeq" panose="02000503000000000004" pitchFamily="2" charset="-78"/>
              <a:cs typeface="Jameel Noori Nastaleeq" panose="02000503000000000004" pitchFamily="2" charset="-78"/>
            </a:endParaRPr>
          </a:p>
          <a:p>
            <a:pPr algn="r"/>
            <a:r>
              <a:rPr lang="en-US" sz="3000" dirty="0">
                <a:latin typeface="Jameel Noori Nastaleeq" panose="02000503000000000004" pitchFamily="2" charset="-78"/>
                <a:cs typeface="Jameel Noori Nastaleeq" panose="02000503000000000004" pitchFamily="2" charset="-78"/>
              </a:rPr>
              <a:t> </a:t>
            </a:r>
          </a:p>
          <a:p>
            <a:pPr algn="r">
              <a:lnSpc>
                <a:spcPct val="107000"/>
              </a:lnSpc>
              <a:spcAft>
                <a:spcPts val="800"/>
              </a:spcAft>
            </a:pP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575609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214" y="264544"/>
            <a:ext cx="11093985" cy="6250557"/>
          </a:xfrm>
          <a:prstGeom prst="rect">
            <a:avLst/>
          </a:prstGeom>
        </p:spPr>
        <p:txBody>
          <a:bodyPr wrap="square">
            <a:spAutoFit/>
          </a:bodyPr>
          <a:lstStyle/>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آپ خاتم الانبیاءﷺ کی حیات مبارکہ کا عرصہ لڑائیوں میں سر ہوا</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(الف) آٹھ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برس</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نوبرس</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گیارہ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برس</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دس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برس</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حضرت  _ کو آپ خاتم النبیین ﷺ کے گھر آنے کی خبر ہوئی تو وہ باغ سے جاکر کھجوروں کا ایک خوشہ توڑ لائے</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(الف) عثمان غنی رضی اللہ تعالیٰ عنہ </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ابوایوب انصاری رضی الله تعالیٰ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عنہ</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ابو عبیدہ رضی اللہ تعالیٰ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عنہ</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سلمان فارسی رضی اللہ تعالیٰ عنہ</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543205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923</Words>
  <Application>Microsoft Office PowerPoint</Application>
  <PresentationFormat>Widescreen</PresentationFormat>
  <Paragraphs>305</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11</cp:revision>
  <dcterms:created xsi:type="dcterms:W3CDTF">2025-02-08T16:13:10Z</dcterms:created>
  <dcterms:modified xsi:type="dcterms:W3CDTF">2025-02-08T17:42:27Z</dcterms:modified>
</cp:coreProperties>
</file>