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80" r:id="rId4"/>
    <p:sldId id="281" r:id="rId5"/>
    <p:sldId id="282"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1" autoAdjust="0"/>
    <p:restoredTop sz="94660"/>
  </p:normalViewPr>
  <p:slideViewPr>
    <p:cSldViewPr snapToGrid="0">
      <p:cViewPr varScale="1">
        <p:scale>
          <a:sx n="69" d="100"/>
          <a:sy n="69" d="100"/>
        </p:scale>
        <p:origin x="54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E63DBD-ED64-40E3-AF9C-EE61C6ABAC4F}"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28ED98-9046-4AE7-869B-E72430CF3290}" type="slidenum">
              <a:rPr lang="en-US" smtClean="0"/>
              <a:t>‹#›</a:t>
            </a:fld>
            <a:endParaRPr lang="en-US"/>
          </a:p>
        </p:txBody>
      </p:sp>
    </p:spTree>
    <p:extLst>
      <p:ext uri="{BB962C8B-B14F-4D97-AF65-F5344CB8AC3E}">
        <p14:creationId xmlns:p14="http://schemas.microsoft.com/office/powerpoint/2010/main" val="956907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63DBD-ED64-40E3-AF9C-EE61C6ABAC4F}"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28ED98-9046-4AE7-869B-E72430CF3290}" type="slidenum">
              <a:rPr lang="en-US" smtClean="0"/>
              <a:t>‹#›</a:t>
            </a:fld>
            <a:endParaRPr lang="en-US"/>
          </a:p>
        </p:txBody>
      </p:sp>
    </p:spTree>
    <p:extLst>
      <p:ext uri="{BB962C8B-B14F-4D97-AF65-F5344CB8AC3E}">
        <p14:creationId xmlns:p14="http://schemas.microsoft.com/office/powerpoint/2010/main" val="4058978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E63DBD-ED64-40E3-AF9C-EE61C6ABAC4F}"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28ED98-9046-4AE7-869B-E72430CF3290}" type="slidenum">
              <a:rPr lang="en-US" smtClean="0"/>
              <a:t>‹#›</a:t>
            </a:fld>
            <a:endParaRPr lang="en-US"/>
          </a:p>
        </p:txBody>
      </p:sp>
    </p:spTree>
    <p:extLst>
      <p:ext uri="{BB962C8B-B14F-4D97-AF65-F5344CB8AC3E}">
        <p14:creationId xmlns:p14="http://schemas.microsoft.com/office/powerpoint/2010/main" val="667566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E63DBD-ED64-40E3-AF9C-EE61C6ABAC4F}" type="datetimeFigureOut">
              <a:rPr lang="en-US" smtClean="0"/>
              <a:t>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28ED98-9046-4AE7-869B-E72430CF3290}" type="slidenum">
              <a:rPr lang="en-US" smtClean="0"/>
              <a:t>‹#›</a:t>
            </a:fld>
            <a:endParaRPr lang="en-US"/>
          </a:p>
        </p:txBody>
      </p:sp>
    </p:spTree>
    <p:extLst>
      <p:ext uri="{BB962C8B-B14F-4D97-AF65-F5344CB8AC3E}">
        <p14:creationId xmlns:p14="http://schemas.microsoft.com/office/powerpoint/2010/main" val="2216769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E63DBD-ED64-40E3-AF9C-EE61C6ABAC4F}" type="datetimeFigureOut">
              <a:rPr lang="en-US" smtClean="0"/>
              <a:t>2/16/2025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28ED98-9046-4AE7-869B-E72430CF3290}" type="slidenum">
              <a:rPr lang="en-US" smtClean="0"/>
              <a:t>‹#›</a:t>
            </a:fld>
            <a:endParaRPr lang="en-US"/>
          </a:p>
        </p:txBody>
      </p:sp>
    </p:spTree>
    <p:extLst>
      <p:ext uri="{BB962C8B-B14F-4D97-AF65-F5344CB8AC3E}">
        <p14:creationId xmlns:p14="http://schemas.microsoft.com/office/powerpoint/2010/main" val="3448252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E63DBD-ED64-40E3-AF9C-EE61C6ABAC4F}" type="datetimeFigureOut">
              <a:rPr lang="en-US" smtClean="0"/>
              <a:t>2/16/2025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28ED98-9046-4AE7-869B-E72430CF3290}" type="slidenum">
              <a:rPr lang="en-US" smtClean="0"/>
              <a:t>‹#›</a:t>
            </a:fld>
            <a:endParaRPr lang="en-US"/>
          </a:p>
        </p:txBody>
      </p:sp>
    </p:spTree>
    <p:extLst>
      <p:ext uri="{BB962C8B-B14F-4D97-AF65-F5344CB8AC3E}">
        <p14:creationId xmlns:p14="http://schemas.microsoft.com/office/powerpoint/2010/main" val="1385814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E63DBD-ED64-40E3-AF9C-EE61C6ABAC4F}" type="datetimeFigureOut">
              <a:rPr lang="en-US" smtClean="0"/>
              <a:t>2/16/2025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28ED98-9046-4AE7-869B-E72430CF3290}" type="slidenum">
              <a:rPr lang="en-US" smtClean="0"/>
              <a:t>‹#›</a:t>
            </a:fld>
            <a:endParaRPr lang="en-US"/>
          </a:p>
        </p:txBody>
      </p:sp>
    </p:spTree>
    <p:extLst>
      <p:ext uri="{BB962C8B-B14F-4D97-AF65-F5344CB8AC3E}">
        <p14:creationId xmlns:p14="http://schemas.microsoft.com/office/powerpoint/2010/main" val="2918066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E63DBD-ED64-40E3-AF9C-EE61C6ABAC4F}" type="datetimeFigureOut">
              <a:rPr lang="en-US" smtClean="0"/>
              <a:t>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28ED98-9046-4AE7-869B-E72430CF3290}" type="slidenum">
              <a:rPr lang="en-US" smtClean="0"/>
              <a:t>‹#›</a:t>
            </a:fld>
            <a:endParaRPr lang="en-US"/>
          </a:p>
        </p:txBody>
      </p:sp>
    </p:spTree>
    <p:extLst>
      <p:ext uri="{BB962C8B-B14F-4D97-AF65-F5344CB8AC3E}">
        <p14:creationId xmlns:p14="http://schemas.microsoft.com/office/powerpoint/2010/main" val="1443635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E63DBD-ED64-40E3-AF9C-EE61C6ABAC4F}" type="datetimeFigureOut">
              <a:rPr lang="en-US" smtClean="0"/>
              <a:t>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28ED98-9046-4AE7-869B-E72430CF3290}" type="slidenum">
              <a:rPr lang="en-US" smtClean="0"/>
              <a:t>‹#›</a:t>
            </a:fld>
            <a:endParaRPr lang="en-US"/>
          </a:p>
        </p:txBody>
      </p:sp>
    </p:spTree>
    <p:extLst>
      <p:ext uri="{BB962C8B-B14F-4D97-AF65-F5344CB8AC3E}">
        <p14:creationId xmlns:p14="http://schemas.microsoft.com/office/powerpoint/2010/main" val="590911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63DBD-ED64-40E3-AF9C-EE61C6ABAC4F}"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28ED98-9046-4AE7-869B-E72430CF3290}" type="slidenum">
              <a:rPr lang="en-US" smtClean="0"/>
              <a:t>‹#›</a:t>
            </a:fld>
            <a:endParaRPr lang="en-US"/>
          </a:p>
        </p:txBody>
      </p:sp>
    </p:spTree>
    <p:extLst>
      <p:ext uri="{BB962C8B-B14F-4D97-AF65-F5344CB8AC3E}">
        <p14:creationId xmlns:p14="http://schemas.microsoft.com/office/powerpoint/2010/main" val="1994972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63DBD-ED64-40E3-AF9C-EE61C6ABAC4F}"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28ED98-9046-4AE7-869B-E72430CF3290}" type="slidenum">
              <a:rPr lang="en-US" smtClean="0"/>
              <a:t>‹#›</a:t>
            </a:fld>
            <a:endParaRPr lang="en-US"/>
          </a:p>
        </p:txBody>
      </p:sp>
    </p:spTree>
    <p:extLst>
      <p:ext uri="{BB962C8B-B14F-4D97-AF65-F5344CB8AC3E}">
        <p14:creationId xmlns:p14="http://schemas.microsoft.com/office/powerpoint/2010/main" val="1514110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E63DBD-ED64-40E3-AF9C-EE61C6ABAC4F}" type="datetimeFigureOut">
              <a:rPr lang="en-US" smtClean="0"/>
              <a:t>2/16/2025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28ED98-9046-4AE7-869B-E72430CF3290}" type="slidenum">
              <a:rPr lang="en-US" smtClean="0"/>
              <a:t>‹#›</a:t>
            </a:fld>
            <a:endParaRPr lang="en-US"/>
          </a:p>
        </p:txBody>
      </p:sp>
    </p:spTree>
    <p:extLst>
      <p:ext uri="{BB962C8B-B14F-4D97-AF65-F5344CB8AC3E}">
        <p14:creationId xmlns:p14="http://schemas.microsoft.com/office/powerpoint/2010/main" val="2963517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08843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799" y="0"/>
            <a:ext cx="5148493" cy="6751426"/>
          </a:xfrm>
          <a:prstGeom prst="rect">
            <a:avLst/>
          </a:prstGeom>
        </p:spPr>
      </p:pic>
    </p:spTree>
    <p:extLst>
      <p:ext uri="{BB962C8B-B14F-4D97-AF65-F5344CB8AC3E}">
        <p14:creationId xmlns:p14="http://schemas.microsoft.com/office/powerpoint/2010/main" val="1946976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15191" y="117628"/>
            <a:ext cx="6094910" cy="6688996"/>
          </a:xfrm>
          <a:prstGeom prst="rect">
            <a:avLst/>
          </a:prstGeom>
        </p:spPr>
      </p:pic>
      <p:sp>
        <p:nvSpPr>
          <p:cNvPr id="3" name="Rectangle 2"/>
          <p:cNvSpPr/>
          <p:nvPr/>
        </p:nvSpPr>
        <p:spPr>
          <a:xfrm>
            <a:off x="6510968" y="4043191"/>
            <a:ext cx="1718631" cy="36355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774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95977" y="498455"/>
            <a:ext cx="10602830" cy="2828638"/>
          </a:xfrm>
          <a:prstGeom prst="rect">
            <a:avLst/>
          </a:prstGeom>
        </p:spPr>
      </p:pic>
    </p:spTree>
    <p:extLst>
      <p:ext uri="{BB962C8B-B14F-4D97-AF65-F5344CB8AC3E}">
        <p14:creationId xmlns:p14="http://schemas.microsoft.com/office/powerpoint/2010/main" val="18087980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35578" y="738129"/>
            <a:ext cx="4891147" cy="5262979"/>
          </a:xfrm>
          <a:prstGeom prst="rect">
            <a:avLst/>
          </a:prstGeom>
          <a:noFill/>
        </p:spPr>
        <p:txBody>
          <a:bodyPr wrap="none" rtlCol="0">
            <a:spAutoFit/>
          </a:bodyPr>
          <a:lstStyle/>
          <a:p>
            <a:pPr algn="r"/>
            <a:r>
              <a:rPr lang="ur-PK" sz="4800" dirty="0" smtClean="0">
                <a:solidFill>
                  <a:srgbClr val="FF0000"/>
                </a:solidFill>
                <a:latin typeface="Jameel Noori Nastaleeq" panose="02000503000000000004" pitchFamily="2" charset="-78"/>
                <a:cs typeface="Jameel Noori Nastaleeq" panose="02000503000000000004" pitchFamily="2" charset="-78"/>
              </a:rPr>
              <a:t>مشکل الفاظ کے معانی </a:t>
            </a:r>
          </a:p>
          <a:p>
            <a:pPr algn="r"/>
            <a:r>
              <a:rPr lang="ur-PK" sz="4800" dirty="0" smtClean="0">
                <a:solidFill>
                  <a:srgbClr val="FF0000"/>
                </a:solidFill>
                <a:latin typeface="Jameel Noori Nastaleeq" panose="02000503000000000004" pitchFamily="2" charset="-78"/>
                <a:cs typeface="Jameel Noori Nastaleeq" panose="02000503000000000004" pitchFamily="2" charset="-78"/>
              </a:rPr>
              <a:t>مرکزی خیال</a:t>
            </a:r>
          </a:p>
          <a:p>
            <a:pPr algn="r"/>
            <a:r>
              <a:rPr lang="ur-PK" sz="4800" dirty="0" smtClean="0">
                <a:solidFill>
                  <a:srgbClr val="FF0000"/>
                </a:solidFill>
                <a:latin typeface="Jameel Noori Nastaleeq" panose="02000503000000000004" pitchFamily="2" charset="-78"/>
                <a:cs typeface="Jameel Noori Nastaleeq" panose="02000503000000000004" pitchFamily="2" charset="-78"/>
              </a:rPr>
              <a:t>خلاصہ</a:t>
            </a:r>
          </a:p>
          <a:p>
            <a:pPr algn="r"/>
            <a:r>
              <a:rPr lang="ur-PK" sz="4800" dirty="0" smtClean="0">
                <a:solidFill>
                  <a:srgbClr val="FF0000"/>
                </a:solidFill>
                <a:latin typeface="Jameel Noori Nastaleeq" panose="02000503000000000004" pitchFamily="2" charset="-78"/>
                <a:cs typeface="Jameel Noori Nastaleeq" panose="02000503000000000004" pitchFamily="2" charset="-78"/>
              </a:rPr>
              <a:t>مشقی سوالات</a:t>
            </a:r>
          </a:p>
          <a:p>
            <a:pPr algn="r"/>
            <a:r>
              <a:rPr lang="ar-SA" sz="4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نثر </a:t>
            </a:r>
            <a:r>
              <a:rPr lang="ar-SA" sz="4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پار</a:t>
            </a:r>
            <a:r>
              <a:rPr lang="ur-PK" sz="4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وں</a:t>
            </a:r>
            <a:r>
              <a:rPr lang="ar-SA" sz="4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ar-SA" sz="4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کی </a:t>
            </a:r>
            <a:r>
              <a:rPr lang="ar-SA" sz="4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تشریح</a:t>
            </a:r>
            <a:endParaRPr lang="ur-PK" sz="4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4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درست جواب پر (✔️) کا نشان</a:t>
            </a:r>
            <a:endParaRPr lang="ur-PK" sz="4800" dirty="0" smtClean="0">
              <a:solidFill>
                <a:srgbClr val="FF0000"/>
              </a:solidFill>
              <a:latin typeface="Jameel Noori Nastaleeq" panose="02000503000000000004" pitchFamily="2" charset="-78"/>
              <a:cs typeface="Jameel Noori Nastaleeq" panose="02000503000000000004" pitchFamily="2" charset="-78"/>
            </a:endParaRPr>
          </a:p>
          <a:p>
            <a:pPr algn="r"/>
            <a:endParaRPr lang="en-US" sz="4800" dirty="0">
              <a:solidFill>
                <a:srgbClr val="FF0000"/>
              </a:solidFill>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4155072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70961557"/>
              </p:ext>
            </p:extLst>
          </p:nvPr>
        </p:nvGraphicFramePr>
        <p:xfrm>
          <a:off x="198306" y="0"/>
          <a:ext cx="11993694" cy="6610120"/>
        </p:xfrm>
        <a:graphic>
          <a:graphicData uri="http://schemas.openxmlformats.org/drawingml/2006/table">
            <a:tbl>
              <a:tblPr firstRow="1" bandRow="1">
                <a:tableStyleId>{21E4AEA4-8DFA-4A89-87EB-49C32662AFE0}</a:tableStyleId>
              </a:tblPr>
              <a:tblGrid>
                <a:gridCol w="1998949"/>
                <a:gridCol w="1998949"/>
                <a:gridCol w="1998949"/>
                <a:gridCol w="1998949"/>
                <a:gridCol w="1998949"/>
                <a:gridCol w="1998949"/>
              </a:tblGrid>
              <a:tr h="600920">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2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600" dirty="0">
                        <a:latin typeface="Jameel Noori Nastaleeq" panose="02000503000000000004" pitchFamily="2" charset="-78"/>
                        <a:cs typeface="Jameel Noori Nastaleeq" panose="02000503000000000004" pitchFamily="2" charset="-78"/>
                      </a:endParaRPr>
                    </a:p>
                  </a:txBody>
                  <a:tcPr/>
                </a:tc>
              </a:tr>
              <a:tr h="600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فرد، انسان</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شخصیت</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سخت ، بے رحم</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اکھڑ</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تجربه شده</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آزموده</a:t>
                      </a:r>
                      <a:endParaRPr lang="en-US" sz="2600" dirty="0">
                        <a:latin typeface="Jameel Noori Nastaleeq" panose="02000503000000000004" pitchFamily="2" charset="-78"/>
                        <a:cs typeface="Jameel Noori Nastaleeq" panose="02000503000000000004" pitchFamily="2" charset="-78"/>
                      </a:endParaRPr>
                    </a:p>
                  </a:txBody>
                  <a:tcPr/>
                </a:tc>
              </a:tr>
              <a:tr h="600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اخلاق</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شائستگی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تباہی ، خساره</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بر باد</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جذ به شدت</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جوش</a:t>
                      </a:r>
                      <a:endParaRPr lang="en-US" sz="2600" dirty="0">
                        <a:latin typeface="Jameel Noori Nastaleeq" panose="02000503000000000004" pitchFamily="2" charset="-78"/>
                        <a:cs typeface="Jameel Noori Nastaleeq" panose="02000503000000000004" pitchFamily="2" charset="-78"/>
                      </a:endParaRPr>
                    </a:p>
                  </a:txBody>
                  <a:tcPr/>
                </a:tc>
              </a:tr>
              <a:tr h="600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سدھار، درستگی</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اصلاح</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ضابطه، قاعده</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اصول</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عزت نفس</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غیرت</a:t>
                      </a:r>
                      <a:endParaRPr lang="en-US" sz="2600" dirty="0">
                        <a:latin typeface="Jameel Noori Nastaleeq" panose="02000503000000000004" pitchFamily="2" charset="-78"/>
                        <a:cs typeface="Jameel Noori Nastaleeq" panose="02000503000000000004" pitchFamily="2" charset="-78"/>
                      </a:endParaRPr>
                    </a:p>
                  </a:txBody>
                  <a:tcPr/>
                </a:tc>
              </a:tr>
              <a:tr h="600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قومی شناخت</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قومیت</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خود مختاری</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اختیار</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حقیر کم تر</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ذلیل</a:t>
                      </a:r>
                      <a:endParaRPr lang="en-US" sz="2600" dirty="0">
                        <a:latin typeface="Jameel Noori Nastaleeq" panose="02000503000000000004" pitchFamily="2" charset="-78"/>
                        <a:cs typeface="Jameel Noori Nastaleeq" panose="02000503000000000004" pitchFamily="2" charset="-78"/>
                      </a:endParaRPr>
                    </a:p>
                  </a:txBody>
                  <a:tcPr/>
                </a:tc>
              </a:tr>
              <a:tr h="600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خوف ، خطر</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اندیشہ</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آزمائش</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تجربه</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قول ،  محاوره</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مقول</a:t>
                      </a:r>
                      <a:endParaRPr lang="en-US" sz="2600" dirty="0">
                        <a:latin typeface="Jameel Noori Nastaleeq" panose="02000503000000000004" pitchFamily="2" charset="-78"/>
                        <a:cs typeface="Jameel Noori Nastaleeq" panose="02000503000000000004" pitchFamily="2" charset="-78"/>
                      </a:endParaRPr>
                    </a:p>
                  </a:txBody>
                  <a:tcPr/>
                </a:tc>
              </a:tr>
              <a:tr h="600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پریشانی</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مشکل</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باہرسے تعلق رکھنے والا</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بیرونی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گروه، ملک</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قوم</a:t>
                      </a:r>
                      <a:endParaRPr lang="en-US" sz="2600" dirty="0">
                        <a:latin typeface="Jameel Noori Nastaleeq" panose="02000503000000000004" pitchFamily="2" charset="-78"/>
                        <a:cs typeface="Jameel Noori Nastaleeq" panose="02000503000000000004" pitchFamily="2" charset="-78"/>
                      </a:endParaRPr>
                    </a:p>
                  </a:txBody>
                  <a:tcPr/>
                </a:tc>
              </a:tr>
              <a:tr h="600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خیال ، سوچ</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رائے</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اندرونی</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داخلی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ظلم</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ستم</a:t>
                      </a:r>
                      <a:endParaRPr lang="en-US" sz="2600" dirty="0">
                        <a:latin typeface="Jameel Noori Nastaleeq" panose="02000503000000000004" pitchFamily="2" charset="-78"/>
                        <a:cs typeface="Jameel Noori Nastaleeq" panose="02000503000000000004" pitchFamily="2" charset="-78"/>
                      </a:endParaRPr>
                    </a:p>
                  </a:txBody>
                  <a:tcPr/>
                </a:tc>
              </a:tr>
              <a:tr h="600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آگے بڑھنا</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ترقی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تذلیل</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عزتی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قوت، زور</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طاقت</a:t>
                      </a:r>
                      <a:endParaRPr lang="en-US" sz="2600" dirty="0">
                        <a:latin typeface="Jameel Noori Nastaleeq" panose="02000503000000000004" pitchFamily="2" charset="-78"/>
                        <a:cs typeface="Jameel Noori Nastaleeq" panose="02000503000000000004" pitchFamily="2" charset="-78"/>
                      </a:endParaRPr>
                    </a:p>
                  </a:txBody>
                  <a:tcPr/>
                </a:tc>
              </a:tr>
              <a:tr h="600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فتح حصول</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کامیابی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محکومی </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غلامی</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مدد</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کمک</a:t>
                      </a:r>
                      <a:endParaRPr lang="en-US" sz="2600" dirty="0">
                        <a:latin typeface="Jameel Noori Nastaleeq" panose="02000503000000000004" pitchFamily="2" charset="-78"/>
                        <a:cs typeface="Jameel Noori Nastaleeq" panose="02000503000000000004" pitchFamily="2" charset="-78"/>
                      </a:endParaRPr>
                    </a:p>
                  </a:txBody>
                  <a:tcPr/>
                </a:tc>
              </a:tr>
              <a:tr h="600920">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غیرت</a:t>
                      </a:r>
                      <a:endParaRPr lang="en-US" sz="2600" kern="1200" dirty="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عزت نفس</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راہ روی</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آوارہ</a:t>
                      </a:r>
                      <a:endParaRPr lang="en-US" sz="26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لازمی، اہم</a:t>
                      </a:r>
                      <a:endParaRPr lang="en-US" sz="2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2600" kern="1200" dirty="0" smtClean="0">
                          <a:solidFill>
                            <a:schemeClr val="dk1"/>
                          </a:solidFill>
                          <a:effectLst/>
                          <a:latin typeface="Jameel Noori Nastaleeq" panose="02000503000000000004" pitchFamily="2" charset="-78"/>
                          <a:ea typeface="+mn-ea"/>
                          <a:cs typeface="Jameel Noori Nastaleeq" panose="02000503000000000004" pitchFamily="2" charset="-78"/>
                        </a:rPr>
                        <a:t>ضروری</a:t>
                      </a:r>
                      <a:endParaRPr lang="en-US" sz="26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11539966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14101" y="507268"/>
            <a:ext cx="6096000" cy="6081665"/>
          </a:xfrm>
          <a:prstGeom prst="rect">
            <a:avLst/>
          </a:prstGeom>
        </p:spPr>
        <p:txBody>
          <a:bodyPr>
            <a:spAutoFit/>
          </a:bodyPr>
          <a:lstStyle/>
          <a:p>
            <a:pPr algn="ctr">
              <a:lnSpc>
                <a:spcPct val="107000"/>
              </a:lnSpc>
              <a:spcAft>
                <a:spcPts val="800"/>
              </a:spcAft>
            </a:pPr>
            <a:r>
              <a:rPr lang="ar-SA" sz="4400" b="1"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مرکزی خیال</a:t>
            </a:r>
            <a:endParaRPr lang="en-US" sz="4400" b="1"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ctr">
              <a:lnSpc>
                <a:spcPct val="107000"/>
              </a:lnSpc>
              <a:spcAft>
                <a:spcPts val="800"/>
              </a:spcAft>
            </a:pPr>
            <a:r>
              <a:rPr lang="en-US" sz="44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ctr">
              <a:lnSpc>
                <a:spcPct val="107000"/>
              </a:lnSpc>
              <a:spcAft>
                <a:spcPts val="800"/>
              </a:spcAft>
            </a:pPr>
            <a:r>
              <a:rPr lang="ar-SA" sz="4400" dirty="0">
                <a:latin typeface="Jameel Noori Nastaleeq" panose="02000503000000000004" pitchFamily="2" charset="-78"/>
                <a:ea typeface="Calibri" panose="020F0502020204030204" pitchFamily="34" charset="0"/>
                <a:cs typeface="Jameel Noori Nastaleeq" panose="02000503000000000004" pitchFamily="2" charset="-78"/>
              </a:rPr>
              <a:t>عزت کا راز اپنی محنت ، خود اعتمادی اور اندرونی اصلاح میں پوشیدہ ہے۔ خدا صرف ان لوگوں کی مدد کرتا ہے جو خود اپنی مدد کرتے ہیں۔ بیرونی امداد یا گورنمنٹ پر انحصار قوموں کو کمزور  بنا دیتا ہے۔ اس سے ان کی عزت اور خوداری ختم ہوجاتی ہے۔</a:t>
            </a:r>
            <a:endParaRPr lang="en-US" sz="44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346773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203" y="320037"/>
            <a:ext cx="11887200" cy="6113148"/>
          </a:xfrm>
          <a:prstGeom prst="rect">
            <a:avLst/>
          </a:prstGeom>
        </p:spPr>
        <p:txBody>
          <a:bodyPr wrap="square">
            <a:spAutoFit/>
          </a:bodyPr>
          <a:lstStyle/>
          <a:p>
            <a:pPr algn="ctr">
              <a:lnSpc>
                <a:spcPct val="107000"/>
              </a:lnSpc>
              <a:spcAft>
                <a:spcPts val="800"/>
              </a:spcAft>
            </a:pPr>
            <a:r>
              <a:rPr lang="ar-SA" sz="3600" b="1"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خلاصہ </a:t>
            </a:r>
            <a:r>
              <a:rPr lang="en-US" sz="3600" b="1"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ctr">
              <a:lnSpc>
                <a:spcPct val="107000"/>
              </a:lnSpc>
              <a:spcAft>
                <a:spcPts val="800"/>
              </a:spcAft>
            </a:pP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انسان یا قوم کی ترقی کا انحصار ان کے اپنے اعمال اور کوششوں پر ہے۔  دوسروں پر انحصار کرنے سے خود اعتمادی اور غیرت ختم ہو جاتی ہے۔ </a:t>
            </a:r>
            <a:r>
              <a:rPr lang="ar-SA" sz="3600" dirty="0" smtClean="0">
                <a:latin typeface="Jameel Noori Nastaleeq" panose="02000503000000000004" pitchFamily="2" charset="-78"/>
                <a:ea typeface="Calibri" panose="020F0502020204030204" pitchFamily="34" charset="0"/>
                <a:cs typeface="Jameel Noori Nastaleeq" panose="02000503000000000004" pitchFamily="2" charset="-78"/>
              </a:rPr>
              <a:t>اصلاح </a:t>
            </a: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اور ترقی بیرونی امداد یا گورنمنٹ پر انحصار کرنے سے ممکن نہیں۔ اس سے قوم کی دلی غلامی بڑھتی ہے اور وہ عزت وترقی سے محروم ہو جاتی ہے۔ ہر نسل کو اپنے بزرگوں کی محنت سے حاصل شدہ میراث کو نہ  صرف سنبھالنا چاہیے بلکہ اسے مزید ترقی دینی چاہیے تا کہ آنے والی نسلوں کو ایک بہتر مستقبل ملے  ۔ اچھے کردار سے ہی قومیں مضبوط ہوتی ہیں اور یہ  تعلیم کتابوں کی بجائے عملی زندگی سے حاصل ہوتی ہے۔ علم سے زیادہ عمل اور عمدہ چال چلن انسان کو معزز اور کامیاب بناتا ہے۔ افراد کے کردار اور چال چلن کا اثر معاشرے اور آئندہ نسلوں پر پڑتا ہے۔ عملی تعلیم ہی انسان کو اپنے فرائض کی انجام دہی اور دوسروں کے حقوق کی حفاظت کے قابل بناتی ہے۔ سرسید کا پیغام یہ ہے کہ قوموں کو اپنی حالت خود بہتر کرنی ہوگی، کیونکہ حقیقی ترقی کا دار و مدار اندرونی اصلاح اور مستقل محنت پر ہے۔</a:t>
            </a:r>
            <a:endParaRPr lang="en-US" sz="36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39790912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287" y="110496"/>
            <a:ext cx="11927595" cy="6058453"/>
          </a:xfrm>
          <a:prstGeom prst="rect">
            <a:avLst/>
          </a:prstGeom>
        </p:spPr>
        <p:txBody>
          <a:bodyPr wrap="square">
            <a:spAutoFit/>
          </a:bodyPr>
          <a:lstStyle/>
          <a:p>
            <a:pPr algn="r">
              <a:lnSpc>
                <a:spcPct val="107000"/>
              </a:lnSpc>
              <a:spcAft>
                <a:spcPts val="800"/>
              </a:spcAft>
            </a:pPr>
            <a:r>
              <a:rPr lang="ar-SA"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نیچے دیے ہوئے نثر پارے کی تشریح کریں۔ تشریح سے پہلے مصنف کا نام سبق کا عنوان اور خط کشیدہ الفاظ کے معانی بھی لکھیں</a:t>
            </a:r>
            <a:r>
              <a:rPr lang="ar-SA"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عبارت </a:t>
            </a:r>
            <a:r>
              <a:rPr lang="ar-SA"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نمبر: </a:t>
            </a:r>
            <a:r>
              <a:rPr lang="ar-SA"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ا</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آدمی جس قدر کہ دوسرے پر بھروسے کرتے جاتے ہیں، خواہ اپنی بھلائی اور اپنی ترقی کا بھروسا گورنمنٹ ہی پر کیوں نہ کریں ( یہ امر بدیہی اور لابدی ہے ) وہ اسی قدر بے مدد اور بے عزت ہوتے جاتے ہیں ۔ اے میر ہم وطن  بھائیو! کیا تمھارا یہی حال نہیں ہے؟ ایشیا کی تمام قومیں یہی سمجھتی رہی ہیں کہ اچھا بادشاہ ہی رعایا کی ترقی اور خوشی کا ذریعہ ہوتا ہے۔ یورپ کے لوگ جو ایشیا کے لوگوں سے زیادہ ترقی کر گئے تھے، یہ سجھتے تھے کہ ایک عمدہ انتظام قوم کی عزت و بھلائی وخوشی اور ترقی کا ذریعہ ہے</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C00000"/>
                </a:solidFill>
                <a:latin typeface="Jameel Noori Nastaleeq" panose="02000503000000000004" pitchFamily="2" charset="-78"/>
                <a:cs typeface="Jameel Noori Nastaleeq" panose="02000503000000000004" pitchFamily="2" charset="-78"/>
              </a:rPr>
              <a:t>حواله متن</a:t>
            </a:r>
            <a:r>
              <a:rPr lang="en-US" sz="3200" dirty="0" smtClean="0">
                <a:latin typeface="Jameel Noori Nastaleeq" panose="02000503000000000004" pitchFamily="2" charset="-78"/>
                <a:cs typeface="Jameel Noori Nastaleeq" panose="02000503000000000004" pitchFamily="2" charset="-78"/>
              </a:rPr>
              <a:t>:</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C00000"/>
                </a:solidFill>
                <a:latin typeface="Jameel Noori Nastaleeq" panose="02000503000000000004" pitchFamily="2" charset="-78"/>
                <a:cs typeface="Jameel Noori Nastaleeq" panose="02000503000000000004" pitchFamily="2" charset="-78"/>
              </a:rPr>
              <a:t>سبق کا عنوان </a:t>
            </a:r>
            <a:r>
              <a:rPr lang="ar-SA" sz="3200" dirty="0">
                <a:latin typeface="Jameel Noori Nastaleeq" panose="02000503000000000004" pitchFamily="2" charset="-78"/>
                <a:cs typeface="Jameel Noori Nastaleeq" panose="02000503000000000004" pitchFamily="2" charset="-78"/>
              </a:rPr>
              <a:t>: اپنی مدد </a:t>
            </a:r>
            <a:r>
              <a:rPr lang="ar-SA" sz="3200" dirty="0" smtClean="0">
                <a:latin typeface="Jameel Noori Nastaleeq" panose="02000503000000000004" pitchFamily="2" charset="-78"/>
                <a:cs typeface="Jameel Noori Nastaleeq" panose="02000503000000000004" pitchFamily="2" charset="-78"/>
              </a:rPr>
              <a:t>آپ</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C00000"/>
                </a:solidFill>
                <a:latin typeface="Jameel Noori Nastaleeq" panose="02000503000000000004" pitchFamily="2" charset="-78"/>
                <a:cs typeface="Jameel Noori Nastaleeq" panose="02000503000000000004" pitchFamily="2" charset="-78"/>
              </a:rPr>
              <a:t>مصنف کا نام </a:t>
            </a:r>
            <a:r>
              <a:rPr lang="ar-SA" sz="3200" dirty="0">
                <a:latin typeface="Jameel Noori Nastaleeq" panose="02000503000000000004" pitchFamily="2" charset="-78"/>
                <a:cs typeface="Jameel Noori Nastaleeq" panose="02000503000000000004" pitchFamily="2" charset="-78"/>
              </a:rPr>
              <a:t>: سرسید احمد </a:t>
            </a:r>
            <a:r>
              <a:rPr lang="ar-SA" sz="3200" dirty="0" smtClean="0">
                <a:latin typeface="Jameel Noori Nastaleeq" panose="02000503000000000004" pitchFamily="2" charset="-78"/>
                <a:cs typeface="Jameel Noori Nastaleeq" panose="02000503000000000004" pitchFamily="2" charset="-78"/>
              </a:rPr>
              <a:t>خاں</a:t>
            </a:r>
            <a:r>
              <a:rPr lang="en-US" sz="3200" dirty="0">
                <a:latin typeface="Jameel Noori Nastaleeq" panose="02000503000000000004" pitchFamily="2" charset="-78"/>
                <a:cs typeface="Jameel Noori Nastaleeq" panose="02000503000000000004" pitchFamily="2" charset="-78"/>
              </a:rPr>
              <a:t> </a:t>
            </a:r>
          </a:p>
          <a:p>
            <a:pPr algn="r"/>
            <a:r>
              <a:rPr lang="ar-SA" sz="3200" dirty="0">
                <a:solidFill>
                  <a:srgbClr val="C00000"/>
                </a:solidFill>
                <a:latin typeface="Jameel Noori Nastaleeq" panose="02000503000000000004" pitchFamily="2" charset="-78"/>
                <a:cs typeface="Jameel Noori Nastaleeq" panose="02000503000000000004" pitchFamily="2" charset="-78"/>
              </a:rPr>
              <a:t>خط کشیدہ الفاظ کے معانی </a:t>
            </a:r>
            <a:endParaRPr lang="en-US" sz="3200" dirty="0">
              <a:solidFill>
                <a:srgbClr val="C00000"/>
              </a:solidFill>
              <a:latin typeface="Jameel Noori Nastaleeq" panose="02000503000000000004" pitchFamily="2" charset="-78"/>
              <a:cs typeface="Jameel Noori Nastaleeq" panose="02000503000000000004" pitchFamily="2" charset="-78"/>
            </a:endParaRPr>
          </a:p>
          <a:p>
            <a:pPr algn="r">
              <a:lnSpc>
                <a:spcPct val="107000"/>
              </a:lnSpc>
              <a:spcAft>
                <a:spcPts val="800"/>
              </a:spcAft>
            </a:pP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2389792184"/>
              </p:ext>
            </p:extLst>
          </p:nvPr>
        </p:nvGraphicFramePr>
        <p:xfrm>
          <a:off x="676926" y="3668618"/>
          <a:ext cx="8128000" cy="2862814"/>
        </p:xfrm>
        <a:graphic>
          <a:graphicData uri="http://schemas.openxmlformats.org/drawingml/2006/table">
            <a:tbl>
              <a:tblPr firstRow="1" bandRow="1">
                <a:tableStyleId>{5C22544A-7EE6-4342-B048-85BDC9FD1C3A}</a:tableStyleId>
              </a:tblPr>
              <a:tblGrid>
                <a:gridCol w="2032000"/>
                <a:gridCol w="2032000"/>
                <a:gridCol w="2032000"/>
                <a:gridCol w="2032000"/>
              </a:tblGrid>
              <a:tr h="759694">
                <a:tc>
                  <a:txBody>
                    <a:bodyPr/>
                    <a:lstStyle/>
                    <a:p>
                      <a:pPr algn="ctr"/>
                      <a:r>
                        <a:rPr lang="ar-SA" sz="4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4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4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4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4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40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40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40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ضروری</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لابدی</a:t>
                      </a:r>
                      <a:endParaRPr lang="en-US" sz="4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اعتماد </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بھروسہ </a:t>
                      </a:r>
                      <a:endParaRPr lang="en-US" sz="40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بہترین</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عمدہ </a:t>
                      </a:r>
                      <a:endParaRPr lang="en-US" sz="40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تنہا</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مدد </a:t>
                      </a:r>
                      <a:endParaRPr lang="en-US" sz="40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توقیر </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بے عزت </a:t>
                      </a:r>
                      <a:endParaRPr lang="en-US" sz="4000" dirty="0" smtClean="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واضح</a:t>
                      </a:r>
                      <a:endParaRPr lang="en-US" sz="40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4000" kern="1200" dirty="0" smtClean="0">
                          <a:solidFill>
                            <a:schemeClr val="dk1"/>
                          </a:solidFill>
                          <a:effectLst/>
                          <a:latin typeface="Jameel Noori Nastaleeq" panose="02000503000000000004" pitchFamily="2" charset="-78"/>
                          <a:ea typeface="+mn-ea"/>
                          <a:cs typeface="Jameel Noori Nastaleeq" panose="02000503000000000004" pitchFamily="2" charset="-78"/>
                        </a:rPr>
                        <a:t>بدیہی</a:t>
                      </a:r>
                      <a:endParaRPr lang="en-US" sz="4000" b="1"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6389609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1349" y="231334"/>
            <a:ext cx="10840598" cy="6122702"/>
          </a:xfrm>
          <a:prstGeom prst="rect">
            <a:avLst/>
          </a:prstGeom>
        </p:spPr>
        <p:txBody>
          <a:bodyPr wrap="square">
            <a:spAutoFit/>
          </a:bodyPr>
          <a:lstStyle/>
          <a:p>
            <a:pPr algn="r">
              <a:lnSpc>
                <a:spcPct val="107000"/>
              </a:lnSpc>
              <a:spcAft>
                <a:spcPts val="800"/>
              </a:spcAft>
            </a:pPr>
            <a:r>
              <a:rPr lang="ar-SA" sz="40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سیاق وسباق :۔ </a:t>
            </a:r>
            <a:endParaRPr lang="en-US" sz="40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4000" dirty="0">
                <a:latin typeface="Jameel Noori Nastaleeq" panose="02000503000000000004" pitchFamily="2" charset="-78"/>
                <a:ea typeface="Calibri" panose="020F0502020204030204" pitchFamily="34" charset="0"/>
                <a:cs typeface="Jameel Noori Nastaleeq" panose="02000503000000000004" pitchFamily="2" charset="-78"/>
              </a:rPr>
              <a:t>سرسید احمد خاں کی تحریر اپنی مدد آپ میں بنیادی پیغام خود انحصاری اور اپنی ترقی کی راہوں میں خود مدد کرنے کی اہمیت پر زور دیتا ہے۔ اس متن میں، وہ اس بات پر زور دیتے ہیں کہ انسان جتنا دوسروں ، خاص طور پر حکومت پر انحصار کرتا ہے، اتنا ہی وہ بے مدد اور بے عزت ہوتا جاتا ہے۔ سرسید احمد خاں ایک سماجی مصلح اور تعلیمی رہنما تھے، جنھوں نے انیسویں صدی میں برصغیر میں مسلم معاشرے کی ترقی کے لیے کام کیا۔ اس وقت برصغیر کے مسلمان معاشرتی اور اقتصادی طور پر بہت پیچھے تھے اور ان کی حیثیت میں کمی آئی تھی۔ سرسید نے یہ محسوس کیا کہ مسلمانوں کی حالت بہتر کرنے کے لیے ضروری ہے کہ وہ خود انحصاری اپنائیں اور اپنی مدد خود کریں، بجائے اس کے کہ وہ صرف حکومت یا بادشاہت پر انحصار کریں۔</a:t>
            </a:r>
            <a:endParaRPr lang="en-US" sz="40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0334712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8641" y="783233"/>
            <a:ext cx="11501610" cy="5219699"/>
          </a:xfrm>
          <a:prstGeom prst="rect">
            <a:avLst/>
          </a:prstGeom>
        </p:spPr>
        <p:txBody>
          <a:bodyPr wrap="square">
            <a:spAutoFit/>
          </a:bodyPr>
          <a:lstStyle/>
          <a:p>
            <a:pPr algn="r">
              <a:lnSpc>
                <a:spcPct val="107000"/>
              </a:lnSpc>
              <a:spcAft>
                <a:spcPts val="800"/>
              </a:spcAft>
            </a:pPr>
            <a:r>
              <a:rPr lang="ar-SA"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6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600" dirty="0">
                <a:latin typeface="Jameel Noori Nastaleeq" panose="02000503000000000004" pitchFamily="2" charset="-78"/>
                <a:ea typeface="Calibri" panose="020F0502020204030204" pitchFamily="34" charset="0"/>
                <a:cs typeface="Jameel Noori Nastaleeq" panose="02000503000000000004" pitchFamily="2" charset="-78"/>
              </a:rPr>
              <a:t>سرسید اس بات پر زور دیتے ہیں کہ اگر انسان صرف حکومت یا بادشاہ کے وعدوں پر بھروسا کرتا ہے، تو وہ اپنی حیثیت کھو دیتا ہے۔ اس کی بجائے ، اسے اپنی طاقت اور صلاحیتوں پر یقین رکھنا چاہیے۔ وہ یہ بیان کرتے ہیں کہ ایک اچھا بادشاہ یا انتظام عوام کی ترقی کا ذریعہ ہو سکتا ہے، مگر یہ ضروری ہے کہ عوام بھی اپنی بھلائی کے لیے کوشش کریں۔ ان کی سوچ یہ ہے کہ عوام کی ترقی کا انحصار ان کی خود کی کوششوں پر ہے۔ سرسید نے یورپ اور ایشیا کے لوگوں کا موازنہ کیا ہے، جہاں یورپی قومیں اپنی انتظامی قابلیتوں کی وجہ سے ترقی کر گئیں۔ اس کا مطلب یہ ہے کہ جو  قومیں اپنی مدد خود کرتی ہیں ، وہ ترقی کرتی ہیں، جبکہ وہ قو میں جو دوسروں پر انحصار کرتی ہیں ، وہ پیچھے رہ جاتی ہیں ۔ یہ بھی ایک اہم نکتہ  ہے کہ اگر ایک قوم خود اپنی مدد کرتی ہے تو اس کی ترقی اجتماعی طور پر ہوتی ہے، جو کہ قوم کی عزت و وقار کے لیے ضروری ہے</a:t>
            </a:r>
            <a:endParaRPr lang="en-US"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5612091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4573" y="223353"/>
            <a:ext cx="11644829" cy="5646289"/>
          </a:xfrm>
          <a:prstGeom prst="rect">
            <a:avLst/>
          </a:prstGeom>
        </p:spPr>
        <p:txBody>
          <a:bodyPr wrap="square">
            <a:spAutoFit/>
          </a:bodyPr>
          <a:lstStyle/>
          <a:p>
            <a:pPr algn="r">
              <a:lnSpc>
                <a:spcPct val="107000"/>
              </a:lnSpc>
              <a:spcAft>
                <a:spcPts val="800"/>
              </a:spcAft>
            </a:pPr>
            <a:r>
              <a:rPr lang="ar-SA"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a:t>
            </a:r>
            <a:r>
              <a:rPr lang="fa-IR"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۲</a:t>
            </a:r>
            <a:r>
              <a:rPr lang="en-US" sz="32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یہ ایک نیچر کا قاعدہ ہے کہ جیسا مجموعہ قوم کے چال چلن کا ہوتا ہے یقینی اس کے موافق اس کے قانون اور اس کے مناسب حال گورنمنٹ ہوتی ہے۔ جس طرح کہ پانی خود اپنی پنسال میں آجاتا ہے ، اسی طرح عمدہ رعایا پر عمدہ حکومت ہوتی ہے اور جاہل و خراب و نا تربیت یافتہ رعایا پر ویسی ہی اکھڑ حکومت کرنی پڑتی ہے۔ تمام تجربوں سے ثابت ہوا ہے کہ کسی ملک کی خوبی وعمدگی اور قدرو منزلت بہ نسبت وہاں کی گورنمنٹ کے عمدہ ہونے کے زیادہ تر اس ملک کی رعایا کے چال چلن ، اخلاق و عادت اور شائستگی پر منحصر </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ہے</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ar-SA" sz="3200" dirty="0" smtClean="0">
                <a:solidFill>
                  <a:srgbClr val="C00000"/>
                </a:solidFill>
                <a:latin typeface="Jameel Noori Nastaleeq" panose="02000503000000000004" pitchFamily="2" charset="-78"/>
                <a:cs typeface="Jameel Noori Nastaleeq" panose="02000503000000000004" pitchFamily="2" charset="-78"/>
              </a:rPr>
              <a:t>حواله متن</a:t>
            </a:r>
            <a:r>
              <a:rPr lang="en-US" sz="3200" dirty="0" smtClean="0">
                <a:solidFill>
                  <a:srgbClr val="C00000"/>
                </a:solidFill>
                <a:latin typeface="Jameel Noori Nastaleeq" panose="02000503000000000004" pitchFamily="2" charset="-78"/>
                <a:cs typeface="Jameel Noori Nastaleeq" panose="02000503000000000004" pitchFamily="2" charset="-78"/>
              </a:rPr>
              <a:t>: </a:t>
            </a:r>
          </a:p>
          <a:p>
            <a:pPr algn="r"/>
            <a:r>
              <a:rPr lang="ar-SA" sz="3200" dirty="0" smtClean="0">
                <a:solidFill>
                  <a:srgbClr val="C00000"/>
                </a:solidFill>
                <a:latin typeface="Jameel Noori Nastaleeq" panose="02000503000000000004" pitchFamily="2" charset="-78"/>
                <a:cs typeface="Jameel Noori Nastaleeq" panose="02000503000000000004" pitchFamily="2" charset="-78"/>
              </a:rPr>
              <a:t>سبق کا عنوان </a:t>
            </a:r>
            <a:r>
              <a:rPr lang="ar-SA" sz="3200" dirty="0" smtClean="0">
                <a:latin typeface="Jameel Noori Nastaleeq" panose="02000503000000000004" pitchFamily="2" charset="-78"/>
                <a:cs typeface="Jameel Noori Nastaleeq" panose="02000503000000000004" pitchFamily="2" charset="-78"/>
              </a:rPr>
              <a:t>: اپنی مدد آپ</a:t>
            </a:r>
            <a:r>
              <a:rPr lang="en-US" sz="3200" dirty="0" smtClean="0">
                <a:latin typeface="Jameel Noori Nastaleeq" panose="02000503000000000004" pitchFamily="2" charset="-78"/>
                <a:cs typeface="Jameel Noori Nastaleeq" panose="02000503000000000004" pitchFamily="2" charset="-78"/>
              </a:rPr>
              <a:t> </a:t>
            </a:r>
          </a:p>
          <a:p>
            <a:pPr algn="r"/>
            <a:r>
              <a:rPr lang="ar-SA" sz="3200" dirty="0" smtClean="0">
                <a:solidFill>
                  <a:srgbClr val="C00000"/>
                </a:solidFill>
                <a:latin typeface="Jameel Noori Nastaleeq" panose="02000503000000000004" pitchFamily="2" charset="-78"/>
                <a:cs typeface="Jameel Noori Nastaleeq" panose="02000503000000000004" pitchFamily="2" charset="-78"/>
              </a:rPr>
              <a:t>مصنف کا نام </a:t>
            </a:r>
            <a:r>
              <a:rPr lang="ar-SA" sz="3200" dirty="0" smtClean="0">
                <a:latin typeface="Jameel Noori Nastaleeq" panose="02000503000000000004" pitchFamily="2" charset="-78"/>
                <a:cs typeface="Jameel Noori Nastaleeq" panose="02000503000000000004" pitchFamily="2" charset="-78"/>
              </a:rPr>
              <a:t>: سرسید احمد خاں</a:t>
            </a:r>
            <a:r>
              <a:rPr lang="en-US" sz="3200" dirty="0" smtClean="0">
                <a:latin typeface="Jameel Noori Nastaleeq" panose="02000503000000000004" pitchFamily="2" charset="-78"/>
                <a:cs typeface="Jameel Noori Nastaleeq" panose="02000503000000000004" pitchFamily="2" charset="-78"/>
              </a:rPr>
              <a:t> </a:t>
            </a:r>
          </a:p>
          <a:p>
            <a:pPr algn="r"/>
            <a:r>
              <a:rPr lang="ar-SA" sz="3200" dirty="0" smtClean="0">
                <a:solidFill>
                  <a:srgbClr val="C00000"/>
                </a:solidFill>
                <a:latin typeface="Jameel Noori Nastaleeq" panose="02000503000000000004" pitchFamily="2" charset="-78"/>
                <a:cs typeface="Jameel Noori Nastaleeq" panose="02000503000000000004" pitchFamily="2" charset="-78"/>
              </a:rPr>
              <a:t>خط کشیدہ الفاظ کے معانی </a:t>
            </a:r>
            <a:endParaRPr lang="en-US" sz="3200" dirty="0" smtClean="0">
              <a:solidFill>
                <a:srgbClr val="C00000"/>
              </a:solidFill>
              <a:latin typeface="Jameel Noori Nastaleeq" panose="02000503000000000004" pitchFamily="2" charset="-78"/>
              <a:cs typeface="Jameel Noori Nastaleeq" panose="02000503000000000004" pitchFamily="2" charset="-78"/>
            </a:endParaRPr>
          </a:p>
          <a:p>
            <a:pPr algn="r"/>
            <a:endParaRPr lang="en-US" sz="3200" dirty="0">
              <a:latin typeface="Jameel Noori Nastaleeq" panose="02000503000000000004" pitchFamily="2" charset="-78"/>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2371808268"/>
              </p:ext>
            </p:extLst>
          </p:nvPr>
        </p:nvGraphicFramePr>
        <p:xfrm>
          <a:off x="616944" y="3705238"/>
          <a:ext cx="8128000" cy="2316480"/>
        </p:xfrm>
        <a:graphic>
          <a:graphicData uri="http://schemas.openxmlformats.org/drawingml/2006/table">
            <a:tbl>
              <a:tblPr firstRow="1" bandRow="1">
                <a:tableStyleId>{5C22544A-7EE6-4342-B048-85BDC9FD1C3A}</a:tableStyleId>
              </a:tblPr>
              <a:tblGrid>
                <a:gridCol w="2032000"/>
                <a:gridCol w="2032000"/>
                <a:gridCol w="2032000"/>
                <a:gridCol w="2032000"/>
              </a:tblGrid>
              <a:tr h="370840">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معنی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پانی کے بہنے کی جگہ</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پنسال </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فطرت</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نیچر </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ادب و اخلاق </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تہذیب و  شائستگی</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سخت</a:t>
                      </a:r>
                      <a:endParaRPr lang="en-US" sz="3200" dirty="0">
                        <a:latin typeface="Jameel Noori Nastaleeq" panose="02000503000000000004" pitchFamily="2" charset="-78"/>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اکھڑ </a:t>
                      </a:r>
                      <a:endParaRPr lang="en-US" sz="3200" dirty="0">
                        <a:latin typeface="Jameel Noori Nastaleeq" panose="02000503000000000004" pitchFamily="2" charset="-78"/>
                        <a:cs typeface="Jameel Noori Nastaleeq" panose="02000503000000000004" pitchFamily="2" charset="-78"/>
                      </a:endParaRPr>
                    </a:p>
                  </a:txBody>
                  <a:tcPr/>
                </a:tc>
              </a:tr>
              <a:tr h="370840">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algn="ctr"/>
                      <a:endParaRPr lang="en-US" sz="3200">
                        <a:latin typeface="Jameel Noori Nastaleeq" panose="02000503000000000004" pitchFamily="2" charset="-78"/>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اصول</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ar-SA"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قاعدہ </a:t>
                      </a:r>
                      <a:endParaRPr lang="en-US" sz="32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40891145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287" y="-434456"/>
            <a:ext cx="11832115" cy="6928563"/>
          </a:xfrm>
          <a:prstGeom prst="rect">
            <a:avLst/>
          </a:prstGeom>
        </p:spPr>
        <p:txBody>
          <a:bodyPr wrap="square">
            <a:spAutoFit/>
          </a:bodyPr>
          <a:lstStyle/>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سیاق وسباق :۔ </a:t>
            </a:r>
            <a:endParaRPr lang="en-US" sz="32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یہ اقتباس اپنی مدد آپ کے سبق سے لیا گیا ہے، جس میں سرسید احمد خاں نے معاشرتی اصلاحات تعلیم کی اہمیت اور خود اعتمادی کی ضرورت پر زور دیا ہے۔ انھوں نے مسلم معاشرے کی کمزوریوں اور ترقی کی راہوں پر غور کیا ، خاص طور پر ان کے دور میں جب ہندوستان میں برطانوی راج کے اثرات بڑھ رہے تھے۔</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2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سرسید احمد خاں اس خیال کو پیش کرتے ہیں کہ اگر عوام با صلاحیت تعلیم یافتہ اور تربیت یافته ہوں، تو حکومت بھی ان کے معیار کے مطابق بہتر ہوگی ۔ برعکس، اگر عوام کی حالت بگڑی ہوئی ہو، تو حکومت بھی ایسی ہی ہوگی، یعنی کمزور اور ناقص ۔ انھوں نے پانی کا استعارہ استعمال کیا ہے، جس میں کہا گیا ہے کہ پانی اپنی شکل کے مطابق ڈھل جاتا ہے۔ اسی طرح عوام کی حالت بھی حکومت کی نوعیت کو متاثر کرتی ہے۔ اگر عوام بہتر ہوں تو حکومت بھی بہتر ہوگی ۔ انھوں نے اس بات پر زور دیا ہے کہ کسی ملک کی خوبصورتی اور قدرو منزلت اس کی حکومت کی بہتری پر منحصر ہے۔ یعنی ایک اچھی حکومت عوام کی خوشحالی اور ترقی کی علامت ہوتی ہے۔</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652541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4574" y="116818"/>
            <a:ext cx="11710930" cy="4754507"/>
          </a:xfrm>
          <a:prstGeom prst="rect">
            <a:avLst/>
          </a:prstGeom>
        </p:spPr>
        <p:txBody>
          <a:bodyPr wrap="square">
            <a:spAutoFit/>
          </a:bodyPr>
          <a:lstStyle/>
          <a:p>
            <a:pPr algn="r">
              <a:lnSpc>
                <a:spcPct val="107000"/>
              </a:lnSpc>
              <a:spcAft>
                <a:spcPts val="800"/>
              </a:spcAft>
            </a:pPr>
            <a:r>
              <a:rPr lang="ar-SA"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عبارت نمبر : </a:t>
            </a:r>
            <a:r>
              <a:rPr lang="fa-IR"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۳</a:t>
            </a:r>
            <a:endParaRPr lang="en-US"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اے میرے عزیز ہم وطنو! اگر یہ رائے صحیح ہے تو اس کا یہ نتیجہ ہے کہ قوم کی سچی ہمدردی اور سچی  خیر خوای  کرو۔  غور کرو کہ تمهار قوم کی شخص زندگی اور شخصی چال چلن کس طرح پر عمدہ ہو، تاکہ تم بھی یک معزز قوم ہو۔ کیا جوطریقہ تعلیم وتربیت کا بات چیت کا ، وضع ولباس کا، سیر سپاٹے کا شغل واشغال کا تمھاری اولاد کے لیے، اس سے ان کے شخصی چال چلن، اخلاق و عادات ، نیکی وسچائی میں ترقی ہو سکتی ہے؟  جب کہ ہر شخص اور کُل قوم خود اپنی اندرونی حالتوں سے آپ اپنی اصلاح کر سکتی ہے</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ح</a:t>
            </a:r>
            <a:r>
              <a:rPr lang="ar-SA"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واله متن</a:t>
            </a:r>
            <a:r>
              <a:rPr lang="en-US"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اپنی مدد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آپ</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 سرسید احمد خال</a:t>
            </a:r>
            <a:endParaRPr lang="en-US" sz="28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2116894349"/>
              </p:ext>
            </p:extLst>
          </p:nvPr>
        </p:nvGraphicFramePr>
        <p:xfrm>
          <a:off x="963364" y="3198460"/>
          <a:ext cx="8128000" cy="3108960"/>
        </p:xfrm>
        <a:graphic>
          <a:graphicData uri="http://schemas.openxmlformats.org/drawingml/2006/table">
            <a:tbl>
              <a:tblPr firstRow="1" bandRow="1">
                <a:tableStyleId>{5C22544A-7EE6-4342-B048-85BDC9FD1C3A}</a:tableStyleId>
              </a:tblPr>
              <a:tblGrid>
                <a:gridCol w="6858612"/>
                <a:gridCol w="1269388"/>
              </a:tblGrid>
              <a:tr h="370840">
                <a:tc>
                  <a:txBody>
                    <a:bodyPr/>
                    <a:lstStyle/>
                    <a:p>
                      <a:pPr algn="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معانی</a:t>
                      </a:r>
                      <a:endParaRPr lang="en-US" sz="2800" dirty="0">
                        <a:latin typeface="Jameel Noori Nastaleeq" panose="02000503000000000004" pitchFamily="2" charset="-78"/>
                        <a:cs typeface="Jameel Noori Nastaleeq" panose="02000503000000000004" pitchFamily="2" charset="-78"/>
                      </a:endParaRPr>
                    </a:p>
                  </a:txBody>
                  <a:tcPr/>
                </a:tc>
                <a:tc>
                  <a:txBody>
                    <a:bodyPr/>
                    <a:lstStyle/>
                    <a:p>
                      <a:pPr algn="r"/>
                      <a:r>
                        <a:rPr lang="ar-SA" sz="28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الفاظ</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انسان کا رویہ اخلاق یا طرز زندگی۔</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چال چلن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کسی کی طاقت یا اختیار کے تحت آنا، یہاں شخصی یا قومی سطح پر۔</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غلامی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انسانوں کے درمیان اخلاقی اصولوں اور آداب کی رعایت۔</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تہذیب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وہ قول جو عام طور پر استعمال کیا جاتا ہے اور اس میں کوئی گہری حقیقت یا سبق ہوتا ہے۔</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مقولہ </a:t>
                      </a:r>
                      <a:endParaRPr lang="en-US" sz="28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مثال یا نمونه</a:t>
                      </a:r>
                      <a:endParaRPr lang="en-US" sz="28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ar-SA" sz="2800" kern="1200" dirty="0" smtClean="0">
                          <a:solidFill>
                            <a:schemeClr val="dk1"/>
                          </a:solidFill>
                          <a:effectLst/>
                          <a:latin typeface="Jameel Noori Nastaleeq" panose="02000503000000000004" pitchFamily="2" charset="-78"/>
                          <a:ea typeface="+mn-ea"/>
                          <a:cs typeface="Jameel Noori Nastaleeq" panose="02000503000000000004" pitchFamily="2" charset="-78"/>
                        </a:rPr>
                        <a:t>نظیر</a:t>
                      </a:r>
                      <a:endParaRPr lang="en-US" sz="28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654668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08473"/>
            <a:ext cx="12030419" cy="6196440"/>
          </a:xfrm>
          <a:prstGeom prst="rect">
            <a:avLst/>
          </a:prstGeom>
        </p:spPr>
        <p:txBody>
          <a:bodyPr wrap="square">
            <a:spAutoFit/>
          </a:bodyPr>
          <a:lstStyle/>
          <a:p>
            <a:pPr algn="r">
              <a:lnSpc>
                <a:spcPct val="107000"/>
              </a:lnSpc>
              <a:spcAft>
                <a:spcPts val="800"/>
              </a:spcAft>
            </a:pPr>
            <a:r>
              <a:rPr lang="ar-SA"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سیاق و سباق :۔ </a:t>
            </a:r>
            <a:endParaRPr lang="en-US" sz="32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سرسید احمد خاں اس عبارت میں قومی ترقی اور شخصی محنت کی اہمیت پر زور دیتے ہیں۔ ان کے مطابق ، قوم کی ترقی اخلاق محنت اور ذاتی کردار پر منحصر ہے ۔ اگر افراد اپنی مدد آپ کے اصول پر عمل کریں گے تو قوم کی طاقت بڑھ سکتی ہے۔ وہ کہتے ہیں کہ فرد کی محنت اور اخلاقی اقدار قوم کی عزت اور خود مختاری کا باعث بنتی ہیں اور بیرونی عوامل پر انحصار کرنے کی بجائے خود کی کوششوں سے ترقی ممکن ہے</a:t>
            </a: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2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سر سید احمد خاں اس اقتباس میں اپنی مدد آپ کے فلسفے کو اجاگر کرتے ہیں ۔ ان کے مطابق قومی ترقی اس وقت ممکن ہے جب ہر فرد اپنی حالت بہتر کرنے کی کوشش کرے، کیونکہ ہر شخص کی محنت اور اخلاق پورے معاشرتی نظام کو متاثر کرتے ہیں۔ وہ لوگوں کو یہ سکھانے کی کوشش کرتے ہیں کہ بیرونی مدد یا حکومت کی طاقت پر انحصار کرنے کی بجائے ، ان کی اپنی ذاتی کوششیں اور محنت زیادہ اہم ہیں۔ ان کے مطابق، اگر فرد اپنی زندگی میں سادگی، دیانتداری اور محنت کو اپنائے گا تو نہ صرف وہ خود بہتر ہوگا، بلکہ پوری قوم کی تقدیر بھی بدل سکتی ہے۔ ان کا یہ پیغام ہے کہ قومی عزت ، طاقت اور ترقی کا  راز فرد کی محنت ، اخلاقی اقدار اور خود اعتمادی  میں ہے۔</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5326655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1898" y="313653"/>
            <a:ext cx="9059537" cy="6189515"/>
          </a:xfrm>
          <a:prstGeom prst="rect">
            <a:avLst/>
          </a:prstGeom>
        </p:spPr>
        <p:txBody>
          <a:bodyPr wrap="square">
            <a:spAutoFit/>
          </a:bodyPr>
          <a:lstStyle/>
          <a:p>
            <a:pPr algn="r">
              <a:lnSpc>
                <a:spcPct val="107000"/>
              </a:lnSpc>
              <a:spcAft>
                <a:spcPts val="800"/>
              </a:spcAft>
            </a:pPr>
            <a:r>
              <a:rPr lang="ar-SA" sz="28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سبق </a:t>
            </a:r>
            <a:r>
              <a:rPr lang="ar-SA"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اپنی مدد آپ کے متن کے حوالے سے درست جواب پر (</a:t>
            </a:r>
            <a:r>
              <a:rPr lang="ar-SA"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a:t>
            </a:r>
            <a:r>
              <a:rPr lang="ar-SA" sz="28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کا نشان لگا ئیں </a:t>
            </a:r>
            <a:r>
              <a:rPr lang="ar-SA" sz="28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2800" dirty="0" smtClean="0">
                <a:solidFill>
                  <a:srgbClr val="C0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خدا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ان کی مدد کرتا ہے جو آپ اپنی مدد کرتے ہیں۔ یہ ایک نہایت آزمودہ ہے</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ur-PK"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1</a:t>
            </a:r>
            <a:endPar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(الف)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ترکیب</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(ب)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مقوله</a:t>
            </a:r>
            <a:r>
              <a:rPr lang="en-US" sz="28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(ج)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محاوره</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(د) ضرب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المثل</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ایک شخص میں اپنی مدد آپ کرنے کا جوش ہے اُس کی</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r>
              <a:rPr lang="ur-PK"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2</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(الف) تنزلی کی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بنیاد</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(ب) شہرت کی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بنیاد</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2800" dirty="0">
                <a:latin typeface="Jameel Noori Nastaleeq" panose="02000503000000000004" pitchFamily="2" charset="-78"/>
                <a:ea typeface="Calibri" panose="020F0502020204030204" pitchFamily="34" charset="0"/>
                <a:cs typeface="Jameel Noori Nastaleeq" panose="02000503000000000004" pitchFamily="2" charset="-78"/>
              </a:rPr>
              <a:t>(ج) عزت کی </a:t>
            </a:r>
            <a:r>
              <a:rPr lang="ar-SA" sz="2800" dirty="0" smtClean="0">
                <a:latin typeface="Jameel Noori Nastaleeq" panose="02000503000000000004" pitchFamily="2" charset="-78"/>
                <a:ea typeface="Calibri" panose="020F0502020204030204" pitchFamily="34" charset="0"/>
                <a:cs typeface="Jameel Noori Nastaleeq" panose="02000503000000000004" pitchFamily="2" charset="-78"/>
              </a:rPr>
              <a:t>بنیاد</a:t>
            </a:r>
            <a:r>
              <a:rPr lang="en-US" sz="28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en-US"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ur-PK"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 (د)  </a:t>
            </a:r>
            <a:r>
              <a:rPr lang="ar-SA" sz="28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ترقی </a:t>
            </a:r>
            <a:r>
              <a:rPr lang="ar-SA" sz="28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کی بنیاد</a:t>
            </a:r>
            <a:endParaRPr lang="en-US" sz="2800" dirty="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250876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10" end="10"/>
                                            </p:txEl>
                                          </p:spTgt>
                                        </p:tgtEl>
                                        <p:attrNameLst>
                                          <p:attrName>style.visibility</p:attrName>
                                        </p:attrNameLst>
                                      </p:cBhvr>
                                      <p:to>
                                        <p:strVal val="visible"/>
                                      </p:to>
                                    </p:set>
                                    <p:animEffect transition="in" filter="fade">
                                      <p:cBhvr>
                                        <p:cTn id="12" dur="1000"/>
                                        <p:tgtEl>
                                          <p:spTgt spid="2">
                                            <p:txEl>
                                              <p:pRg st="10" end="10"/>
                                            </p:txEl>
                                          </p:spTgt>
                                        </p:tgtEl>
                                      </p:cBhvr>
                                    </p:animEffect>
                                    <p:anim calcmode="lin" valueType="num">
                                      <p:cBhvr>
                                        <p:cTn id="13"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0501" y="-493115"/>
            <a:ext cx="10895682" cy="7351115"/>
          </a:xfrm>
          <a:prstGeom prst="rect">
            <a:avLst/>
          </a:prstGeom>
        </p:spPr>
        <p:txBody>
          <a:bodyPr wrap="square">
            <a:spAutoFit/>
          </a:bodyPr>
          <a:lstStyle/>
          <a:p>
            <a:pPr algn="r">
              <a:lnSpc>
                <a:spcPct val="107000"/>
              </a:lnSpc>
              <a:spcAft>
                <a:spcPts val="800"/>
              </a:spcAft>
            </a:pP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ur-PK" sz="3200" dirty="0">
                <a:latin typeface="Jameel Noori Nastaleeq" panose="02000503000000000004" pitchFamily="2" charset="-78"/>
                <a:cs typeface="Jameel Noori Nastaleeq" panose="02000503000000000004" pitchFamily="2" charset="-78"/>
              </a:rPr>
              <a:t>جیسا مجموعہ قوم کی چال چلن کا ہوتا ہے یقینی اس کے قانون اور مناسب حال گورنمنٹ ہوتی ہے۔ یہ ایک قاعدہ ہے</a:t>
            </a:r>
            <a:r>
              <a:rPr lang="en-US" sz="3200" dirty="0">
                <a:latin typeface="Jameel Noori Nastaleeq" panose="02000503000000000004" pitchFamily="2" charset="-78"/>
                <a:cs typeface="Jameel Noori Nastaleeq" panose="02000503000000000004" pitchFamily="2" charset="-78"/>
              </a:rPr>
              <a:t>:</a:t>
            </a:r>
          </a:p>
          <a:p>
            <a:pPr algn="r"/>
            <a:r>
              <a:rPr lang="en-US" sz="3200" dirty="0">
                <a:latin typeface="Jameel Noori Nastaleeq" panose="02000503000000000004" pitchFamily="2" charset="-78"/>
                <a:cs typeface="Jameel Noori Nastaleeq" panose="02000503000000000004" pitchFamily="2" charset="-78"/>
              </a:rPr>
              <a:t> </a:t>
            </a:r>
          </a:p>
          <a:p>
            <a:pPr algn="r"/>
            <a:r>
              <a:rPr lang="ur-PK" sz="3200" dirty="0">
                <a:latin typeface="Jameel Noori Nastaleeq" panose="02000503000000000004" pitchFamily="2" charset="-78"/>
                <a:cs typeface="Jameel Noori Nastaleeq" panose="02000503000000000004" pitchFamily="2" charset="-78"/>
              </a:rPr>
              <a:t>ا ) ہر ملک کا</a:t>
            </a:r>
            <a:endParaRPr lang="en-US" sz="3200" dirty="0">
              <a:latin typeface="Jameel Noori Nastaleeq" panose="02000503000000000004" pitchFamily="2" charset="-78"/>
              <a:cs typeface="Jameel Noori Nastaleeq" panose="02000503000000000004" pitchFamily="2" charset="-78"/>
            </a:endParaRPr>
          </a:p>
          <a:p>
            <a:pPr algn="r"/>
            <a:r>
              <a:rPr lang="ur-PK" sz="3200" dirty="0">
                <a:latin typeface="Jameel Noori Nastaleeq" panose="02000503000000000004" pitchFamily="2" charset="-78"/>
                <a:cs typeface="Jameel Noori Nastaleeq" panose="02000503000000000004" pitchFamily="2" charset="-78"/>
              </a:rPr>
              <a:t>ب) ہر قوم کا</a:t>
            </a:r>
            <a:endParaRPr lang="en-US" sz="3200" dirty="0">
              <a:latin typeface="Jameel Noori Nastaleeq" panose="02000503000000000004" pitchFamily="2" charset="-78"/>
              <a:cs typeface="Jameel Noori Nastaleeq" panose="02000503000000000004" pitchFamily="2" charset="-78"/>
            </a:endParaRPr>
          </a:p>
          <a:p>
            <a:pPr algn="r"/>
            <a:r>
              <a:rPr lang="ur-PK" sz="3200" dirty="0">
                <a:latin typeface="Jameel Noori Nastaleeq" panose="02000503000000000004" pitchFamily="2" charset="-78"/>
                <a:cs typeface="Jameel Noori Nastaleeq" panose="02000503000000000004" pitchFamily="2" charset="-78"/>
              </a:rPr>
              <a:t>ج) ہر معاشرے کا</a:t>
            </a:r>
            <a:endParaRPr lang="en-US" sz="3200" dirty="0">
              <a:latin typeface="Jameel Noori Nastaleeq" panose="02000503000000000004" pitchFamily="2" charset="-78"/>
              <a:cs typeface="Jameel Noori Nastaleeq" panose="02000503000000000004" pitchFamily="2" charset="-78"/>
            </a:endParaRPr>
          </a:p>
          <a:p>
            <a:pPr algn="r"/>
            <a:r>
              <a:rPr lang="ur-PK" sz="3200" dirty="0">
                <a:solidFill>
                  <a:srgbClr val="FF0000"/>
                </a:solidFill>
                <a:latin typeface="Jameel Noori Nastaleeq" panose="02000503000000000004" pitchFamily="2" charset="-78"/>
                <a:cs typeface="Jameel Noori Nastaleeq" panose="02000503000000000004" pitchFamily="2" charset="-78"/>
              </a:rPr>
              <a:t>د) نیچر </a:t>
            </a:r>
            <a:r>
              <a:rPr lang="ur-PK" sz="3200" dirty="0" smtClean="0">
                <a:solidFill>
                  <a:srgbClr val="FF0000"/>
                </a:solidFill>
                <a:latin typeface="Jameel Noori Nastaleeq" panose="02000503000000000004" pitchFamily="2" charset="-78"/>
                <a:cs typeface="Jameel Noori Nastaleeq" panose="02000503000000000004" pitchFamily="2" charset="-78"/>
              </a:rPr>
              <a:t>کا</a:t>
            </a:r>
            <a:r>
              <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انسان کی قومی ترقی کی نسبت ہم لوگوں کا خیال ہے کہ ملے کوئی</a:t>
            </a:r>
            <a:r>
              <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smtClean="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 خضر</a:t>
            </a:r>
            <a:endParaRPr lang="en-US" sz="3200" dirty="0" smtClean="0">
              <a:solidFill>
                <a:srgbClr val="FF0000"/>
              </a:solidFill>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smtClean="0">
                <a:latin typeface="Jameel Noori Nastaleeq" panose="02000503000000000004" pitchFamily="2" charset="-78"/>
                <a:ea typeface="Calibri" panose="020F0502020204030204" pitchFamily="34" charset="0"/>
                <a:cs typeface="Jameel Noori Nastaleeq" panose="02000503000000000004" pitchFamily="2" charset="-78"/>
              </a:rPr>
              <a:t>ب</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سخی </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ج) حکمران</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د) وزیربا تدبیر</a:t>
            </a: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endParaRPr lang="en-US" sz="3200" dirty="0" smtClean="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
        <p:nvSpPr>
          <p:cNvPr id="3" name="Rectangle 2"/>
          <p:cNvSpPr/>
          <p:nvPr/>
        </p:nvSpPr>
        <p:spPr>
          <a:xfrm>
            <a:off x="253388" y="1510151"/>
            <a:ext cx="8273668" cy="3758337"/>
          </a:xfrm>
          <a:prstGeom prst="rect">
            <a:avLst/>
          </a:prstGeom>
        </p:spPr>
        <p:txBody>
          <a:bodyPr wrap="square">
            <a:spAutoFit/>
          </a:bodyPr>
          <a:lstStyle/>
          <a:p>
            <a:pP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 اداروں پر بھروسہ "  اور </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اپنی مدد آپ " یہ دونوں اصول ایک دوسرے سے  ہیں</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nSpc>
                <a:spcPct val="107000"/>
              </a:lnSpc>
              <a:spcAft>
                <a:spcPts val="800"/>
              </a:spcAft>
            </a:pPr>
            <a:r>
              <a:rPr lang="ar-SA"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rPr>
              <a:t>ا)  بالکل مخالف </a:t>
            </a:r>
            <a:endParaRPr lang="en-US" sz="3200" dirty="0">
              <a:solidFill>
                <a:srgbClr val="FF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ب) بالکل موافق</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ج) قطعاً حسب حال</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د) بالکل ہموار</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78240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1000"/>
                                        <p:tgtEl>
                                          <p:spTgt spid="2">
                                            <p:txEl>
                                              <p:pRg st="6" end="6"/>
                                            </p:txEl>
                                          </p:spTgt>
                                        </p:tgtEl>
                                      </p:cBhvr>
                                    </p:animEffect>
                                    <p:anim calcmode="lin" valueType="num">
                                      <p:cBhvr>
                                        <p:cTn id="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8" end="8"/>
                                            </p:txEl>
                                          </p:spTgt>
                                        </p:tgtEl>
                                        <p:attrNameLst>
                                          <p:attrName>style.visibility</p:attrName>
                                        </p:attrNameLst>
                                      </p:cBhvr>
                                      <p:to>
                                        <p:strVal val="visible"/>
                                      </p:to>
                                    </p:set>
                                    <p:animEffect transition="in" filter="barn(inVertical)">
                                      <p:cBhvr>
                                        <p:cTn id="14" dur="500"/>
                                        <p:tgtEl>
                                          <p:spTgt spid="2">
                                            <p:txEl>
                                              <p:pRg st="8" end="8"/>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151" y="105769"/>
            <a:ext cx="11986351" cy="5450338"/>
          </a:xfrm>
          <a:prstGeom prst="rect">
            <a:avLst/>
          </a:prstGeom>
        </p:spPr>
        <p:txBody>
          <a:bodyPr wrap="square">
            <a:spAutoFit/>
          </a:bodyPr>
          <a:lstStyle/>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سوالات کے جوابات دیں۔ </a:t>
            </a:r>
            <a:r>
              <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1۔ </a:t>
            </a: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وہ کون سا آزمودہ مقولہ ہے جس میں انسانوں اور قوموں کا تجربہ جمع  ہے ۔ </a:t>
            </a:r>
            <a:r>
              <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جواب :۔ </a:t>
            </a:r>
            <a:endPar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خدا ان کی مدد کرتا ہے جو اپنی مدد آپ کرتے ہیں" وہ آزمودہ معقولہ ہے جس میں انسانوں قوموں اور نسلوں کا تجربہ جمع ہے۔ اس میں خود اعتمادی اور محنت کی اہمیت کو اجاگر کیا گیا ہے۔ </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2</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سر سید احمد خاں کے خیال میں کون سی قوم زلیل بےعزت  ہو جاتی ہے؟ </a:t>
            </a:r>
            <a:r>
              <a:rPr lang="en-US"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جواب:۔</a:t>
            </a:r>
            <a:endParaRPr lang="en-US"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سر سید احمد خاں کے خیال میں وہ قوم ذلیل و بے عزت ہو جاتی ہے جو اپنی مدد آپ کرنے کی صلاحیت کو بیٹھتی ہے دوسروں پر انحصار کرتی ہے اور عزت و غیرت جیسی خوبیوں سے محروم ہو جاتی ہے۔</a:t>
            </a:r>
            <a:r>
              <a:rPr lang="en-US"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5905054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4405" y="119376"/>
            <a:ext cx="11799065" cy="6537815"/>
          </a:xfrm>
          <a:prstGeom prst="rect">
            <a:avLst/>
          </a:prstGeom>
        </p:spPr>
        <p:txBody>
          <a:bodyPr wrap="square">
            <a:spAutoFit/>
          </a:bodyPr>
          <a:lstStyle/>
          <a:p>
            <a:pPr algn="r">
              <a:lnSpc>
                <a:spcPct val="107000"/>
              </a:lnSpc>
              <a:spcAft>
                <a:spcPts val="800"/>
              </a:spcAft>
            </a:pP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3۔ </a:t>
            </a: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نیچر کا قاعدہ کیا ہے؟ </a:t>
            </a:r>
            <a:endPar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نیچر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کا قاعدہ یہ ہے کہ جیسا مجموعہ قوم کے چال چلن کا ہوتا ہے ویسی ہی حکومت اور قانون اس  قوم کے لیے بناتا ہے، جیسے پانی اپنی سطح پر  آجاتا ہے۔ </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4۔ </a:t>
            </a: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بیرونی کوششوں سے برائیوں کو ختم کرنے کا کیا نتیجہ نکلتا ہے ؟ </a:t>
            </a:r>
            <a:r>
              <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جواب :۔</a:t>
            </a:r>
            <a:endPar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بیرونی کوششوں سے برائیوں کو ختم کرنے کا نتیجہ یہ نکلتا ہے کہ وہ برائیاں کسی اور نئی شکل میں دوبارہ پیدا ہو جاتی ہیں حقیقی اصلاح کے لیے شخصی زندگی اور چال چلن کی بہتری ضروری ہے۔ </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5۔ </a:t>
            </a: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دنیا معزز قوموں نے کس خوبی کی بنا پر عزت پائی ہے؟ </a:t>
            </a:r>
            <a:r>
              <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جواب :۔ </a:t>
            </a:r>
            <a:endPar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دنیا کی معزز قوموں نے ” اپنی مدد آپ " کے اصول پر عمل کرکے عزت پائی ہے۔ یہ خوبی ان کی محنت، خوداعتمادی اور خود مختاری کا مظہر ہے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37085647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287" y="133331"/>
            <a:ext cx="11644829" cy="4991495"/>
          </a:xfrm>
          <a:prstGeom prst="rect">
            <a:avLst/>
          </a:prstGeom>
        </p:spPr>
        <p:txBody>
          <a:bodyPr wrap="square">
            <a:spAutoFit/>
          </a:bodyPr>
          <a:lstStyle/>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سبق اپنی مدد آپ کے متن کو مد نظر رکھتے ہوئے جملے مکمل کریں۔</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جملے</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(الف) خدا ان کی مدد کرتا ہے جو  آپ اپنی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dirty="0" smtClean="0">
                <a:latin typeface="Jameel Noori Nastaleeq" panose="02000503000000000004" pitchFamily="2" charset="-78"/>
                <a:cs typeface="Jameel Noori Nastaleeq" panose="02000503000000000004" pitchFamily="2" charset="-78"/>
              </a:rPr>
              <a:t>م</a:t>
            </a:r>
            <a:r>
              <a:rPr lang="ur-PK" sz="3200" dirty="0" smtClean="0">
                <a:solidFill>
                  <a:srgbClr val="C00000"/>
                </a:solidFill>
                <a:latin typeface="Jameel Noori Nastaleeq" panose="02000503000000000004" pitchFamily="2" charset="-78"/>
                <a:cs typeface="Jameel Noori Nastaleeq" panose="02000503000000000004" pitchFamily="2" charset="-78"/>
              </a:rPr>
              <a:t>دد</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کرتے ہیں</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(ب) جس طرح کہ پانی خود اپنی</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latin typeface="Jameel Noori Nastaleeq" panose="02000503000000000004" pitchFamily="2" charset="-78"/>
                <a:cs typeface="Jameel Noori Nastaleeq" panose="02000503000000000004" pitchFamily="2" charset="-78"/>
              </a:rPr>
              <a:t> </a:t>
            </a:r>
            <a:r>
              <a:rPr lang="ur-PK" sz="3200" dirty="0" smtClean="0">
                <a:solidFill>
                  <a:srgbClr val="C00000"/>
                </a:solidFill>
                <a:latin typeface="Jameel Noori Nastaleeq" panose="02000503000000000004" pitchFamily="2" charset="-78"/>
                <a:cs typeface="Jameel Noori Nastaleeq" panose="02000503000000000004" pitchFamily="2" charset="-78"/>
              </a:rPr>
              <a:t>پنسال</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میں آجاتا ہے</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(ج) قوم شخصی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latin typeface="Jameel Noori Nastaleeq" panose="02000503000000000004" pitchFamily="2" charset="-78"/>
                <a:cs typeface="Jameel Noori Nastaleeq" panose="02000503000000000004" pitchFamily="2" charset="-78"/>
              </a:rPr>
              <a:t> </a:t>
            </a:r>
            <a:r>
              <a:rPr lang="ur-PK" sz="3200" dirty="0" smtClean="0">
                <a:solidFill>
                  <a:srgbClr val="C00000"/>
                </a:solidFill>
                <a:latin typeface="Jameel Noori Nastaleeq" panose="02000503000000000004" pitchFamily="2" charset="-78"/>
                <a:cs typeface="Jameel Noori Nastaleeq" panose="02000503000000000004" pitchFamily="2" charset="-78"/>
              </a:rPr>
              <a:t>حالتوں</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کا مجموعہ ہے</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(د)قوم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کی سچی ہمدردی اور سچی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latin typeface="Jameel Noori Nastaleeq" panose="02000503000000000004" pitchFamily="2" charset="-78"/>
                <a:cs typeface="Jameel Noori Nastaleeq" panose="02000503000000000004" pitchFamily="2" charset="-78"/>
              </a:rPr>
              <a:t> </a:t>
            </a:r>
            <a:r>
              <a:rPr lang="ur-PK" sz="3200" dirty="0">
                <a:solidFill>
                  <a:srgbClr val="C00000"/>
                </a:solidFill>
                <a:latin typeface="Jameel Noori Nastaleeq" panose="02000503000000000004" pitchFamily="2" charset="-78"/>
                <a:cs typeface="Jameel Noori Nastaleeq" panose="02000503000000000004" pitchFamily="2" charset="-78"/>
              </a:rPr>
              <a:t>خیر </a:t>
            </a:r>
            <a:r>
              <a:rPr lang="ur-PK" sz="3200" dirty="0" smtClean="0">
                <a:solidFill>
                  <a:srgbClr val="C00000"/>
                </a:solidFill>
                <a:latin typeface="Jameel Noori Nastaleeq" panose="02000503000000000004" pitchFamily="2" charset="-78"/>
                <a:cs typeface="Jameel Noori Nastaleeq" panose="02000503000000000004" pitchFamily="2" charset="-78"/>
              </a:rPr>
              <a:t>خواہی</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کرو</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و) ہم لوگوں کے یہ خیال ہیں کہ کوئی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ur-PK" sz="3200" dirty="0">
                <a:latin typeface="Jameel Noori Nastaleeq" panose="02000503000000000004" pitchFamily="2" charset="-78"/>
                <a:cs typeface="Jameel Noori Nastaleeq" panose="02000503000000000004" pitchFamily="2" charset="-78"/>
              </a:rPr>
              <a:t> </a:t>
            </a:r>
            <a:r>
              <a:rPr lang="ur-PK" sz="3200" dirty="0" smtClean="0">
                <a:solidFill>
                  <a:srgbClr val="C00000"/>
                </a:solidFill>
                <a:latin typeface="Jameel Noori Nastaleeq" panose="02000503000000000004" pitchFamily="2" charset="-78"/>
                <a:cs typeface="Jameel Noori Nastaleeq" panose="02000503000000000004" pitchFamily="2" charset="-78"/>
              </a:rPr>
              <a:t>خض</a:t>
            </a:r>
            <a:r>
              <a:rPr lang="ur-PK" sz="3200" dirty="0" smtClean="0">
                <a:latin typeface="Jameel Noori Nastaleeq" panose="02000503000000000004" pitchFamily="2" charset="-78"/>
                <a:cs typeface="Jameel Noori Nastaleeq" panose="02000503000000000004" pitchFamily="2" charset="-78"/>
              </a:rPr>
              <a:t>ر</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ملے</a:t>
            </a: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1472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barn(inVertical)">
                                      <p:cBhvr>
                                        <p:cTn id="14" dur="500"/>
                                        <p:tgtEl>
                                          <p:spTgt spid="2">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Effect transition="in" filter="barn(inVertical)">
                                      <p:cBhvr>
                                        <p:cTn id="19" dur="500"/>
                                        <p:tgtEl>
                                          <p:spTgt spid="2">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barn(inVertical)">
                                      <p:cBhvr>
                                        <p:cTn id="24" dur="500"/>
                                        <p:tgtEl>
                                          <p:spTgt spid="2">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Effect transition="in" filter="barn(inVertical)">
                                      <p:cBhvr>
                                        <p:cTn id="29"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135" y="84058"/>
            <a:ext cx="11865166" cy="4031873"/>
          </a:xfrm>
          <a:prstGeom prst="rect">
            <a:avLst/>
          </a:prstGeom>
        </p:spPr>
        <p:txBody>
          <a:bodyPr wrap="square">
            <a:spAutoFit/>
          </a:bodyPr>
          <a:lstStyle/>
          <a:p>
            <a:pPr algn="r"/>
            <a:r>
              <a:rPr lang="ur-PK" sz="3200" dirty="0">
                <a:solidFill>
                  <a:srgbClr val="C00000"/>
                </a:solidFill>
                <a:latin typeface="Jameel Noori Nastaleeq" panose="02000503000000000004" pitchFamily="2" charset="-78"/>
                <a:cs typeface="Jameel Noori Nastaleeq" panose="02000503000000000004" pitchFamily="2" charset="-78"/>
              </a:rPr>
              <a:t>الف بائی ترتیب اور لغات کا استعمال :۔ </a:t>
            </a:r>
            <a:endParaRPr lang="en-US" sz="3200" dirty="0">
              <a:solidFill>
                <a:srgbClr val="C00000"/>
              </a:solidFill>
              <a:latin typeface="Jameel Noori Nastaleeq" panose="02000503000000000004" pitchFamily="2" charset="-78"/>
              <a:cs typeface="Jameel Noori Nastaleeq" panose="02000503000000000004" pitchFamily="2" charset="-78"/>
            </a:endParaRPr>
          </a:p>
          <a:p>
            <a:pPr algn="r"/>
            <a:r>
              <a:rPr lang="en-US" sz="3200" dirty="0">
                <a:latin typeface="Jameel Noori Nastaleeq" panose="02000503000000000004" pitchFamily="2" charset="-78"/>
                <a:cs typeface="Jameel Noori Nastaleeq" panose="02000503000000000004" pitchFamily="2" charset="-78"/>
              </a:rPr>
              <a:t> </a:t>
            </a:r>
          </a:p>
          <a:p>
            <a:pPr algn="r"/>
            <a:r>
              <a:rPr lang="ur-PK" sz="3200" dirty="0">
                <a:latin typeface="Jameel Noori Nastaleeq" panose="02000503000000000004" pitchFamily="2" charset="-78"/>
                <a:cs typeface="Jameel Noori Nastaleeq" panose="02000503000000000004" pitchFamily="2" charset="-78"/>
              </a:rPr>
              <a:t>الف بائی ترتیب کا مطلب یہ ہے کہ الفاظ کو حروف تہجی کی ترتیب کے مطابق لکھا جائے، یعنی پہلے وہ الفاظ آئیں جن کے شروع میں پہلے حروف تہجی آتے ہیں اور بعد میں وہ جن کے بعد کے حروف آتے ہیں ۔ یہ طریقہ لغات اور کتابوں میں الفاظ کو منظم کرنے کے لیے استعمال ہوتا ہے تا کہ ان کی تلاش اور ترتیب آسان ہو جائے۔ اردو انگریزی اوردیگر زبانوں میں طریقہ عام ہے</a:t>
            </a:r>
            <a:r>
              <a:rPr lang="ur-PK" sz="3200" dirty="0" smtClean="0">
                <a:latin typeface="Jameel Noori Nastaleeq" panose="02000503000000000004" pitchFamily="2" charset="-78"/>
                <a:cs typeface="Jameel Noori Nastaleeq" panose="02000503000000000004" pitchFamily="2" charset="-78"/>
              </a:rPr>
              <a:t>۔</a:t>
            </a:r>
          </a:p>
          <a:p>
            <a:pPr algn="r"/>
            <a:r>
              <a:rPr lang="ur-PK" sz="3200" dirty="0">
                <a:latin typeface="Jameel Noori Nastaleeq" panose="02000503000000000004" pitchFamily="2" charset="-78"/>
                <a:cs typeface="Jameel Noori Nastaleeq" panose="02000503000000000004" pitchFamily="2" charset="-78"/>
              </a:rPr>
              <a:t>الف بائی ترتیب کے تصور کومدنظر رکھتے ہوئے درج ذیل الفاظ کو الف بائی ترتیب سے لکھیں۔</a:t>
            </a:r>
            <a:endParaRPr lang="en-US" sz="3200" dirty="0">
              <a:latin typeface="Jameel Noori Nastaleeq" panose="02000503000000000004" pitchFamily="2" charset="-78"/>
              <a:cs typeface="Jameel Noori Nastaleeq" panose="02000503000000000004" pitchFamily="2" charset="-78"/>
            </a:endParaRPr>
          </a:p>
          <a:p>
            <a:pPr algn="r"/>
            <a:endParaRPr lang="en-US" sz="3200" dirty="0">
              <a:latin typeface="Jameel Noori Nastaleeq" panose="02000503000000000004" pitchFamily="2" charset="-78"/>
              <a:cs typeface="Jameel Noori Nastaleeq" panose="02000503000000000004" pitchFamily="2" charset="-78"/>
            </a:endParaRPr>
          </a:p>
          <a:p>
            <a:pPr algn="r"/>
            <a:endParaRPr lang="en-US" sz="3200" dirty="0">
              <a:latin typeface="Jameel Noori Nastaleeq" panose="02000503000000000004" pitchFamily="2" charset="-78"/>
              <a:cs typeface="Jameel Noori Nastaleeq" panose="02000503000000000004"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854179276"/>
              </p:ext>
            </p:extLst>
          </p:nvPr>
        </p:nvGraphicFramePr>
        <p:xfrm>
          <a:off x="1481156" y="3142897"/>
          <a:ext cx="8128002" cy="1158240"/>
        </p:xfrm>
        <a:graphic>
          <a:graphicData uri="http://schemas.openxmlformats.org/drawingml/2006/table">
            <a:tbl>
              <a:tblPr firstRow="1" bandRow="1">
                <a:tableStyleId>{93296810-A885-4BE3-A3E7-6D5BEEA58F35}</a:tableStyleId>
              </a:tblPr>
              <a:tblGrid>
                <a:gridCol w="1354667"/>
                <a:gridCol w="1354667"/>
                <a:gridCol w="1354667"/>
                <a:gridCol w="1354667"/>
                <a:gridCol w="1354667"/>
                <a:gridCol w="1354667"/>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خیر خواہی</a:t>
                      </a:r>
                      <a:endParaRPr lang="en-US" sz="32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تہذیب</a:t>
                      </a:r>
                      <a:endParaRPr lang="en-US" sz="32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پنسال</a:t>
                      </a:r>
                      <a:endParaRPr lang="en-US" sz="32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آزموده</a:t>
                      </a:r>
                      <a:endParaRPr lang="en-US" sz="32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نیچر</a:t>
                      </a:r>
                      <a:endParaRPr lang="en-US" sz="32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تجربه</a:t>
                      </a:r>
                      <a:endParaRPr lang="en-US" sz="3200" b="1" kern="1200" dirty="0" smtClean="0">
                        <a:solidFill>
                          <a:schemeClr val="lt1"/>
                        </a:solidFill>
                        <a:effectLst/>
                        <a:latin typeface="Jameel Noori Nastaleeq" panose="02000503000000000004" pitchFamily="2" charset="-78"/>
                        <a:ea typeface="+mn-ea"/>
                        <a:cs typeface="Jameel Noori Nastaleeq" panose="02000503000000000004" pitchFamily="2" charset="-78"/>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آینده</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معمار</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خضر</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پرکھوں</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فیاض</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پرستش</a:t>
                      </a:r>
                      <a:endParaRPr lang="en-US" sz="32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234726093"/>
              </p:ext>
            </p:extLst>
          </p:nvPr>
        </p:nvGraphicFramePr>
        <p:xfrm>
          <a:off x="1470140" y="5060312"/>
          <a:ext cx="8128002" cy="1158240"/>
        </p:xfrm>
        <a:graphic>
          <a:graphicData uri="http://schemas.openxmlformats.org/drawingml/2006/table">
            <a:tbl>
              <a:tblPr firstRow="1" bandRow="1">
                <a:tableStyleId>{21E4AEA4-8DFA-4A89-87EB-49C32662AFE0}</a:tableStyleId>
              </a:tblPr>
              <a:tblGrid>
                <a:gridCol w="1354667"/>
                <a:gridCol w="1354667"/>
                <a:gridCol w="1354667"/>
                <a:gridCol w="1354667"/>
                <a:gridCol w="1354667"/>
                <a:gridCol w="1354667"/>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b="1" kern="1200" dirty="0" smtClean="0">
                          <a:solidFill>
                            <a:schemeClr val="tx1"/>
                          </a:solidFill>
                          <a:effectLst/>
                          <a:latin typeface="Jameel Noori Nastaleeq" panose="02000503000000000004" pitchFamily="2" charset="-78"/>
                          <a:ea typeface="+mn-ea"/>
                          <a:cs typeface="Jameel Noori Nastaleeq" panose="02000503000000000004" pitchFamily="2" charset="-78"/>
                        </a:rPr>
                        <a:t>خیر خواہی</a:t>
                      </a:r>
                      <a:endParaRPr lang="en-US" sz="3200" b="1" kern="1200" dirty="0" smtClean="0">
                        <a:solidFill>
                          <a:schemeClr val="tx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3200" kern="1200" dirty="0" smtClean="0">
                          <a:solidFill>
                            <a:schemeClr val="tx1"/>
                          </a:solidFill>
                          <a:effectLst/>
                          <a:latin typeface="Jameel Noori Nastaleeq" panose="02000503000000000004" pitchFamily="2" charset="-78"/>
                          <a:ea typeface="+mn-ea"/>
                          <a:cs typeface="Jameel Noori Nastaleeq" panose="02000503000000000004" pitchFamily="2" charset="-78"/>
                        </a:rPr>
                        <a:t>خضر</a:t>
                      </a:r>
                      <a:endParaRPr lang="en-US" sz="3200" dirty="0">
                        <a:solidFill>
                          <a:schemeClr val="tx1"/>
                        </a:solidFill>
                      </a:endParaRPr>
                    </a:p>
                  </a:txBody>
                  <a:tcPr/>
                </a:tc>
                <a:tc>
                  <a:txBody>
                    <a:bodyPr/>
                    <a:lstStyle/>
                    <a:p>
                      <a:pPr algn="ctr"/>
                      <a:r>
                        <a:rPr lang="ur-PK" sz="3200" b="1" kern="1200" dirty="0" smtClean="0">
                          <a:solidFill>
                            <a:schemeClr val="tx1"/>
                          </a:solidFill>
                          <a:effectLst/>
                          <a:latin typeface="Jameel Noori Nastaleeq" panose="02000503000000000004" pitchFamily="2" charset="-78"/>
                          <a:ea typeface="+mn-ea"/>
                          <a:cs typeface="Jameel Noori Nastaleeq" panose="02000503000000000004" pitchFamily="2" charset="-78"/>
                        </a:rPr>
                        <a:t>تہذیب</a:t>
                      </a:r>
                      <a:endParaRPr lang="en-US" sz="32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b="1" kern="1200" dirty="0" smtClean="0">
                          <a:solidFill>
                            <a:schemeClr val="tx1"/>
                          </a:solidFill>
                          <a:effectLst/>
                          <a:latin typeface="Jameel Noori Nastaleeq" panose="02000503000000000004" pitchFamily="2" charset="-78"/>
                          <a:ea typeface="+mn-ea"/>
                          <a:cs typeface="Jameel Noori Nastaleeq" panose="02000503000000000004" pitchFamily="2" charset="-78"/>
                        </a:rPr>
                        <a:t>تجربه</a:t>
                      </a:r>
                      <a:endParaRPr lang="en-US" sz="3200" b="1" kern="1200" dirty="0" smtClean="0">
                        <a:solidFill>
                          <a:schemeClr val="tx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3200" kern="1200" dirty="0" smtClean="0">
                          <a:solidFill>
                            <a:schemeClr val="tx1"/>
                          </a:solidFill>
                          <a:effectLst/>
                          <a:latin typeface="Jameel Noori Nastaleeq" panose="02000503000000000004" pitchFamily="2" charset="-78"/>
                          <a:ea typeface="+mn-ea"/>
                          <a:cs typeface="Jameel Noori Nastaleeq" panose="02000503000000000004" pitchFamily="2" charset="-78"/>
                        </a:rPr>
                        <a:t>آینده</a:t>
                      </a:r>
                      <a:endParaRPr lang="en-US" sz="3200" dirty="0">
                        <a:solidFill>
                          <a:schemeClr val="tx1"/>
                        </a:solidFill>
                      </a:endParaRPr>
                    </a:p>
                  </a:txBody>
                  <a:tcPr/>
                </a:tc>
                <a:tc>
                  <a:txBody>
                    <a:bodyPr/>
                    <a:lstStyle/>
                    <a:p>
                      <a:pPr algn="ctr"/>
                      <a:r>
                        <a:rPr lang="ur-PK" sz="3200" b="1" kern="1200" dirty="0" smtClean="0">
                          <a:solidFill>
                            <a:schemeClr val="tx1"/>
                          </a:solidFill>
                          <a:effectLst/>
                          <a:latin typeface="Jameel Noori Nastaleeq" panose="02000503000000000004" pitchFamily="2" charset="-78"/>
                          <a:ea typeface="+mn-ea"/>
                          <a:cs typeface="Jameel Noori Nastaleeq" panose="02000503000000000004" pitchFamily="2" charset="-78"/>
                        </a:rPr>
                        <a:t>آزموده</a:t>
                      </a:r>
                      <a:endParaRPr lang="en-US" sz="3200" dirty="0">
                        <a:solidFill>
                          <a:schemeClr val="tx1"/>
                        </a:solidFill>
                      </a:endParaRPr>
                    </a:p>
                  </a:txBody>
                  <a:tcPr/>
                </a:tc>
              </a:tr>
              <a:tr h="370840">
                <a:tc>
                  <a:txBody>
                    <a:bodyPr/>
                    <a:lstStyle/>
                    <a:p>
                      <a:pPr algn="ctr"/>
                      <a:r>
                        <a:rPr lang="ur-PK" sz="3200" b="1" kern="1200" dirty="0" smtClean="0">
                          <a:solidFill>
                            <a:schemeClr val="tx1"/>
                          </a:solidFill>
                          <a:effectLst/>
                          <a:latin typeface="Jameel Noori Nastaleeq" panose="02000503000000000004" pitchFamily="2" charset="-78"/>
                          <a:ea typeface="+mn-ea"/>
                          <a:cs typeface="Jameel Noori Nastaleeq" panose="02000503000000000004" pitchFamily="2" charset="-78"/>
                        </a:rPr>
                        <a:t>نیچر</a:t>
                      </a:r>
                      <a:endParaRPr lang="en-US" sz="3200" dirty="0">
                        <a:solidFill>
                          <a:schemeClr val="tx1"/>
                        </a:solidFill>
                      </a:endParaRPr>
                    </a:p>
                  </a:txBody>
                  <a:tcPr/>
                </a:tc>
                <a:tc>
                  <a:txBody>
                    <a:bodyPr/>
                    <a:lstStyle/>
                    <a:p>
                      <a:pPr algn="ctr"/>
                      <a:r>
                        <a:rPr lang="ur-PK" sz="3200" kern="1200" dirty="0" smtClean="0">
                          <a:solidFill>
                            <a:schemeClr val="tx1"/>
                          </a:solidFill>
                          <a:effectLst/>
                          <a:latin typeface="Jameel Noori Nastaleeq" panose="02000503000000000004" pitchFamily="2" charset="-78"/>
                          <a:ea typeface="+mn-ea"/>
                          <a:cs typeface="Jameel Noori Nastaleeq" panose="02000503000000000004" pitchFamily="2" charset="-78"/>
                        </a:rPr>
                        <a:t>معمار</a:t>
                      </a:r>
                      <a:endParaRPr lang="en-US" sz="32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kern="1200" dirty="0" smtClean="0">
                          <a:solidFill>
                            <a:schemeClr val="tx1"/>
                          </a:solidFill>
                          <a:effectLst/>
                          <a:latin typeface="Jameel Noori Nastaleeq" panose="02000503000000000004" pitchFamily="2" charset="-78"/>
                          <a:ea typeface="+mn-ea"/>
                          <a:cs typeface="Jameel Noori Nastaleeq" panose="02000503000000000004" pitchFamily="2" charset="-78"/>
                        </a:rPr>
                        <a:t>فیاض</a:t>
                      </a:r>
                      <a:endParaRPr lang="en-US" sz="3200" kern="1200" dirty="0" smtClean="0">
                        <a:solidFill>
                          <a:schemeClr val="tx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b="1" kern="1200" dirty="0" smtClean="0">
                          <a:solidFill>
                            <a:schemeClr val="tx1"/>
                          </a:solidFill>
                          <a:effectLst/>
                          <a:latin typeface="Jameel Noori Nastaleeq" panose="02000503000000000004" pitchFamily="2" charset="-78"/>
                          <a:ea typeface="+mn-ea"/>
                          <a:cs typeface="Jameel Noori Nastaleeq" panose="02000503000000000004" pitchFamily="2" charset="-78"/>
                        </a:rPr>
                        <a:t>پنسال</a:t>
                      </a:r>
                      <a:endParaRPr lang="en-US" sz="3200" b="1" kern="1200" dirty="0" smtClean="0">
                        <a:solidFill>
                          <a:schemeClr val="tx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ctr"/>
                      <a:r>
                        <a:rPr lang="ur-PK" sz="3200" kern="1200" dirty="0" smtClean="0">
                          <a:solidFill>
                            <a:schemeClr val="tx1"/>
                          </a:solidFill>
                          <a:effectLst/>
                          <a:latin typeface="Jameel Noori Nastaleeq" panose="02000503000000000004" pitchFamily="2" charset="-78"/>
                          <a:ea typeface="+mn-ea"/>
                          <a:cs typeface="Jameel Noori Nastaleeq" panose="02000503000000000004" pitchFamily="2" charset="-78"/>
                        </a:rPr>
                        <a:t>پرکھوں</a:t>
                      </a:r>
                      <a:endParaRPr lang="en-US" sz="32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r-PK" sz="3200" kern="1200" dirty="0" smtClean="0">
                          <a:solidFill>
                            <a:schemeClr val="tx1"/>
                          </a:solidFill>
                          <a:effectLst/>
                          <a:latin typeface="Jameel Noori Nastaleeq" panose="02000503000000000004" pitchFamily="2" charset="-78"/>
                          <a:ea typeface="+mn-ea"/>
                          <a:cs typeface="Jameel Noori Nastaleeq" panose="02000503000000000004" pitchFamily="2" charset="-78"/>
                        </a:rPr>
                        <a:t>پرستش</a:t>
                      </a:r>
                      <a:endParaRPr lang="en-US" sz="3200" kern="1200" dirty="0" smtClean="0">
                        <a:solidFill>
                          <a:schemeClr val="tx1"/>
                        </a:solidFill>
                        <a:effectLst/>
                        <a:latin typeface="Jameel Noori Nastaleeq" panose="02000503000000000004" pitchFamily="2" charset="-78"/>
                        <a:ea typeface="+mn-ea"/>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32620294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5136" y="311149"/>
            <a:ext cx="11494265" cy="5039841"/>
          </a:xfrm>
          <a:prstGeom prst="rect">
            <a:avLst/>
          </a:prstGeom>
        </p:spPr>
        <p:txBody>
          <a:bodyPr wrap="square">
            <a:spAutoFit/>
          </a:bodyPr>
          <a:lstStyle/>
          <a:p>
            <a:pPr algn="r">
              <a:lnSpc>
                <a:spcPct val="107000"/>
              </a:lnSpc>
              <a:spcAft>
                <a:spcPts val="800"/>
              </a:spcAft>
            </a:pP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متلازم یا گروہی الفاظ</a:t>
            </a:r>
            <a:endParaRPr lang="en-US"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600" dirty="0">
                <a:latin typeface="Jameel Noori Nastaleeq" panose="02000503000000000004" pitchFamily="2" charset="-78"/>
                <a:ea typeface="Calibri" panose="020F0502020204030204" pitchFamily="34" charset="0"/>
                <a:cs typeface="Jameel Noori Nastaleeq" panose="02000503000000000004" pitchFamily="2" charset="-78"/>
              </a:rPr>
              <a:t>متلازم یا گروہی الفاظ وہ الفاظ ہیں جو اپنی نوعیت کی وجہ سے دوسرے الفاظ یا تصورات کو  ذہن میں لانے کا باعث بنتے ہیں۔ جب ہم ان الفاظ کا ذکر کرتے ہیں، تو ان سے متعلقہ چیزیں یا تصورات فوری طور پر ذہن میں آ جاتے ہیں ۔ مثلاً ، چڑیا گھر، پرندے ذہن میں آتے ہیں، یا درخت کا خیال آتے ہی اس کی شاخیں ، پتے، پھول اور جڑیں تصور میں آتی ہیں ۔ یہ الفاظ کسی خاص موضوع یا تصور سے وابستہ چیزوں کو یاد دلانے کا ذریعہ بنتے ہیں۔ ذیل میں کچھ ایسے ہی متلازم یا گروہی الفاظ دیے جا رہے ہیں۔ آپ اُن سے متعلق یعنی ان کی رعایت کے کم از کم چار الفاظ سوچ کر لکھیں۔</a:t>
            </a:r>
            <a:endParaRPr lang="en-US" sz="36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15459086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26222102"/>
              </p:ext>
            </p:extLst>
          </p:nvPr>
        </p:nvGraphicFramePr>
        <p:xfrm>
          <a:off x="2032000" y="719666"/>
          <a:ext cx="8128000" cy="5029200"/>
        </p:xfrm>
        <a:graphic>
          <a:graphicData uri="http://schemas.openxmlformats.org/drawingml/2006/table">
            <a:tbl>
              <a:tblPr firstRow="1" bandRow="1">
                <a:tableStyleId>{5C22544A-7EE6-4342-B048-85BDC9FD1C3A}</a:tableStyleId>
              </a:tblPr>
              <a:tblGrid>
                <a:gridCol w="6340819"/>
                <a:gridCol w="1787181"/>
              </a:tblGrid>
              <a:tr h="370840">
                <a:tc>
                  <a:txBody>
                    <a:bodyPr/>
                    <a:lstStyle/>
                    <a:p>
                      <a:pPr algn="r"/>
                      <a:r>
                        <a:rPr lang="ur-PK" sz="3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جملے</a:t>
                      </a:r>
                      <a:endParaRPr lang="en-US" sz="3600" dirty="0">
                        <a:latin typeface="Jameel Noori Nastaleeq" panose="02000503000000000004" pitchFamily="2" charset="-78"/>
                        <a:cs typeface="Jameel Noori Nastaleeq" panose="02000503000000000004" pitchFamily="2" charset="-78"/>
                      </a:endParaRPr>
                    </a:p>
                  </a:txBody>
                  <a:tcPr/>
                </a:tc>
                <a:tc>
                  <a:txBody>
                    <a:bodyPr/>
                    <a:lstStyle/>
                    <a:p>
                      <a:pPr algn="r"/>
                      <a:r>
                        <a:rPr lang="ur-PK" sz="3600" b="1" kern="1200" dirty="0" smtClean="0">
                          <a:solidFill>
                            <a:schemeClr val="lt1"/>
                          </a:solidFill>
                          <a:effectLst/>
                          <a:latin typeface="Jameel Noori Nastaleeq" panose="02000503000000000004" pitchFamily="2" charset="-78"/>
                          <a:ea typeface="+mn-ea"/>
                          <a:cs typeface="Jameel Noori Nastaleeq" panose="02000503000000000004" pitchFamily="2" charset="-78"/>
                        </a:rPr>
                        <a:t>متلازم الفاظ</a:t>
                      </a:r>
                      <a:endParaRPr lang="en-US" sz="36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پھول، درخت ، سبزہ ، پرندے</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چمن </a:t>
                      </a:r>
                      <a:endParaRPr lang="en-US" sz="36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کمرا، باورچی خانه صحن، خاندان</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گھر </a:t>
                      </a:r>
                      <a:endParaRPr lang="en-US" sz="3600" b="1"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کتابیں ، استاد ، طلبہ، گلاس</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مدرسہ </a:t>
                      </a:r>
                      <a:endParaRPr lang="en-US" sz="36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کری، میز ، فائلیں، کمپیوٹر</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دفتر </a:t>
                      </a:r>
                      <a:endParaRPr lang="en-US" sz="36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پانی ، موجیں کشتی ، ساحل</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txBody>
                  <a:tcPr/>
                </a:tc>
                <a:tc>
                  <a:txBody>
                    <a:bodyPr/>
                    <a:lstStyle/>
                    <a:p>
                      <a:pPr algn="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سمندر </a:t>
                      </a:r>
                      <a:endParaRPr lang="en-US" sz="3600" dirty="0">
                        <a:latin typeface="Jameel Noori Nastaleeq" panose="02000503000000000004" pitchFamily="2" charset="-78"/>
                        <a:cs typeface="Jameel Noori Nastaleeq" panose="02000503000000000004" pitchFamily="2" charset="-78"/>
                      </a:endParaRPr>
                    </a:p>
                  </a:txBody>
                  <a:tcPr/>
                </a:tc>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ڈرائیور، مسافر ، ٹائر ، شاپ</a:t>
                      </a:r>
                      <a:endParaRPr lang="en-US" sz="3600" kern="1200" dirty="0" smtClean="0">
                        <a:solidFill>
                          <a:schemeClr val="dk1"/>
                        </a:solidFill>
                        <a:effectLst/>
                        <a:latin typeface="Jameel Noori Nastaleeq" panose="02000503000000000004" pitchFamily="2" charset="-78"/>
                        <a:ea typeface="+mn-ea"/>
                        <a:cs typeface="Jameel Noori Nastaleeq" panose="02000503000000000004" pitchFamily="2" charset="-78"/>
                      </a:endParaRPr>
                    </a:p>
                    <a:p>
                      <a:pPr algn="r"/>
                      <a:endParaRPr lang="en-US" sz="3600" dirty="0">
                        <a:latin typeface="Jameel Noori Nastaleeq" panose="02000503000000000004" pitchFamily="2" charset="-78"/>
                        <a:cs typeface="Jameel Noori Nastaleeq" panose="02000503000000000004" pitchFamily="2" charset="-78"/>
                      </a:endParaRPr>
                    </a:p>
                  </a:txBody>
                  <a:tcPr/>
                </a:tc>
                <a:tc>
                  <a:txBody>
                    <a:bodyPr/>
                    <a:lstStyle/>
                    <a:p>
                      <a:pPr algn="r"/>
                      <a:r>
                        <a:rPr lang="ur-PK" sz="3600" kern="1200" dirty="0" smtClean="0">
                          <a:solidFill>
                            <a:schemeClr val="dk1"/>
                          </a:solidFill>
                          <a:effectLst/>
                          <a:latin typeface="Jameel Noori Nastaleeq" panose="02000503000000000004" pitchFamily="2" charset="-78"/>
                          <a:ea typeface="+mn-ea"/>
                          <a:cs typeface="Jameel Noori Nastaleeq" panose="02000503000000000004" pitchFamily="2" charset="-78"/>
                        </a:rPr>
                        <a:t>ویگن </a:t>
                      </a:r>
                      <a:endParaRPr lang="en-US" sz="3600" dirty="0">
                        <a:latin typeface="Jameel Noori Nastaleeq" panose="02000503000000000004" pitchFamily="2" charset="-78"/>
                        <a:cs typeface="Jameel Noori Nastaleeq" panose="02000503000000000004" pitchFamily="2" charset="-78"/>
                      </a:endParaRPr>
                    </a:p>
                  </a:txBody>
                  <a:tcPr/>
                </a:tc>
              </a:tr>
            </a:tbl>
          </a:graphicData>
        </a:graphic>
      </p:graphicFrame>
    </p:spTree>
    <p:extLst>
      <p:ext uri="{BB962C8B-B14F-4D97-AF65-F5344CB8AC3E}">
        <p14:creationId xmlns:p14="http://schemas.microsoft.com/office/powerpoint/2010/main" val="9792182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320" y="0"/>
            <a:ext cx="11872511" cy="7590796"/>
          </a:xfrm>
          <a:prstGeom prst="rect">
            <a:avLst/>
          </a:prstGeom>
        </p:spPr>
        <p:txBody>
          <a:bodyPr wrap="square">
            <a:spAutoFit/>
          </a:bodyPr>
          <a:lstStyle/>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درج ذیل اقتباس کی تشریح لکھیں۔ تشریح سے پہلے سبق کا نام اور سبق کا عنوان بھی دیں۔ </a:t>
            </a:r>
            <a:r>
              <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نثر پاروں کی </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تشریح</a:t>
            </a:r>
            <a:r>
              <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عبارت (الف) </a:t>
            </a:r>
            <a:endPar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قومی ترقی مجموعہ ہے شخصی محنت ۔۔۔ حالتوں کو ترقی نہ کی جاوے</a:t>
            </a:r>
            <a:r>
              <a:rPr lang="ur-PK" sz="32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قومی ترقی مجموع ہے شخصی محنت ،  شخصی عزت، شخصی ایمانداری ، شخصی ہمدردی کا۔ اسی طرح قومی تنزل مجموعہ ہے شخصی سستی، شخصی</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بے عزتی ،  شخصی بے ایمانی، شخص خود غرضی کا اور شخصی برائیوں کا۔ نا تہذیبی و بد چلنی جو اخلاقی و تمدنی یا باہمی معاشرت کی بدیوں میں شمار ہوتی ہے، درحقیقت وہ خود اسی شخص کی آوارہ زندگی کا نتیجہ ہے۔ اگر ہم چاہیں کہ بیرونی کوشش سے ان برائیوں کو جڑ سے اکھاڑ ڈالیں اور نیست و نابود کردیں تویہ برائیاں کسی اور نئی صورت میں اس سے بھی زیادہ زور شور سےپیدا ہو جاویں گی ۔ جب تک شخصی زندگی اور شخصی چال چلن کی حالتوں کوترقی نہ کی </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جاوے</a:t>
            </a:r>
            <a:endParaRPr lang="en-US" sz="3200" dirty="0" smtClean="0">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ح</a:t>
            </a:r>
            <a:r>
              <a:rPr lang="ar-SA"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واله متن</a:t>
            </a:r>
            <a:r>
              <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سبق کا عنوان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اپنی مدد آپ</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ar-SA"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مصنف کا نام  </a:t>
            </a:r>
            <a:r>
              <a:rPr lang="ar-SA" sz="3200" dirty="0">
                <a:latin typeface="Jameel Noori Nastaleeq" panose="02000503000000000004" pitchFamily="2" charset="-78"/>
                <a:ea typeface="Calibri" panose="020F0502020204030204" pitchFamily="34" charset="0"/>
                <a:cs typeface="Jameel Noori Nastaleeq" panose="02000503000000000004" pitchFamily="2" charset="-78"/>
              </a:rPr>
              <a:t>: سرسید احمد خال</a:t>
            </a:r>
            <a:endParaRPr lang="en-US" sz="3200" dirty="0">
              <a:latin typeface="Jameel Noori Nastaleeq" panose="02000503000000000004" pitchFamily="2" charset="-78"/>
              <a:ea typeface="Calibri" panose="020F0502020204030204" pitchFamily="34" charset="0"/>
              <a:cs typeface="Jameel Noori Nastaleeq" panose="02000503000000000004" pitchFamily="2" charset="-78"/>
            </a:endParaRPr>
          </a:p>
          <a:p>
            <a:pPr algn="r"/>
            <a:endParaRPr lang="en-US" sz="32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9975353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169" y="0"/>
            <a:ext cx="11960646" cy="6723379"/>
          </a:xfrm>
          <a:prstGeom prst="rect">
            <a:avLst/>
          </a:prstGeom>
        </p:spPr>
        <p:txBody>
          <a:bodyPr wrap="square">
            <a:spAutoFit/>
          </a:bodyPr>
          <a:lstStyle/>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سیاق وسباق :۔ </a:t>
            </a:r>
            <a:endPar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یہ اقتباس سرسید احمد خان کے مضمون ” اپنی مدد آپ سے لیا گیا ہے، جس میں مصنف نے قوم کی ترقی اور زوال کے اسباب پر روشنی ڈالی ہے۔ مصنف اس بات پر زور دیتے ہیں کہ کسی بھی قوم کی ترقی یا زوال کا دارو مدار اس قوم کے افراد کی انفرادی خوبیوں اور خامیوں پر ہوتا ہے ۔ وہ شخصی زندگی کو اجتماعی ترقی کے لیے بنیاد قرار دیتے ہیں</a:t>
            </a:r>
            <a:r>
              <a:rPr lang="ur-PK" sz="32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2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2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ur-PK" sz="3200" dirty="0">
                <a:latin typeface="Jameel Noori Nastaleeq" panose="02000503000000000004" pitchFamily="2" charset="-78"/>
                <a:ea typeface="Calibri" panose="020F0502020204030204" pitchFamily="34" charset="0"/>
                <a:cs typeface="Jameel Noori Nastaleeq" panose="02000503000000000004" pitchFamily="2" charset="-78"/>
              </a:rPr>
              <a:t>مصنف نے اس اقتباس میں واضح کیا ہے کہ قومی ترقی کا انحصار افراد کی انفرادی خوبیوں پر ہوتا ہے، جیسے محنت ، عزت، ایمان داری اور ہمدردی ۔ جب ہر فرد اپنی ذاتی زندگی میں ان اوصاف کے اپناتا ہے تو قوم مجموعی طور پر ترقی کی راہ پر گامزن ہوتی ہے۔ اس کے برعکس ، قوم کا زوال انفرادی -بے ایمانی، بے عزتی ، خود غرضی اور بداعمالیوں کا نتیجہ ہوتا ہے۔ مصنف یہ بھی بیان کرتے ہیں کہ نا تہذیبی اور بد چلنی جیسی اخلاقی برائیاں افراد کی بگڑی ہوئی ذاتی زندگی سے پیدا ہوتی ہیں۔ اگر ہم ان برائیوں صرف بیرونی اقدامات سے ختم کرنے کی کوشش کریں تو وہ ایک نئی اور زیادہ طاقتور شکل میں اُبھر سکتی  ہیں ۔ اس لیے ضروری ہے کہ انفرادی زندگی اور کردار میں بہتری لائی جائے تا کہ قوم مجموعی طور پر مسائل سے نجات پاسکے۔ مصنف کا پیغام یہ ہے کہ قوم کی ترقی کے لیے ہر فرد کو اپنی ذاتی زندگی کو بہتر بنانا ہوگا، کیونکہ ایک مضبوط قوم مضبوط اور باکردار افراد کا مجموعہ ہوتی ہے۔</a:t>
            </a:r>
            <a:endParaRPr lang="en-US" sz="3200" dirty="0">
              <a:effectLst/>
              <a:latin typeface="Jameel Noori Nastaleeq" panose="02000503000000000004" pitchFamily="2" charset="-78"/>
              <a:ea typeface="Calibri" panose="020F0502020204030204" pitchFamily="34" charset="0"/>
              <a:cs typeface="Jameel Noori Nastaleeq" panose="02000503000000000004" pitchFamily="2" charset="-78"/>
            </a:endParaRPr>
          </a:p>
        </p:txBody>
      </p:sp>
    </p:spTree>
    <p:extLst>
      <p:ext uri="{BB962C8B-B14F-4D97-AF65-F5344CB8AC3E}">
        <p14:creationId xmlns:p14="http://schemas.microsoft.com/office/powerpoint/2010/main" val="42850065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7623" y="206846"/>
            <a:ext cx="11567711" cy="4394473"/>
          </a:xfrm>
          <a:prstGeom prst="rect">
            <a:avLst/>
          </a:prstGeom>
        </p:spPr>
        <p:txBody>
          <a:bodyPr wrap="square">
            <a:spAutoFit/>
          </a:bodyPr>
          <a:lstStyle/>
          <a:p>
            <a:pPr algn="r">
              <a:lnSpc>
                <a:spcPct val="107000"/>
              </a:lnSpc>
              <a:spcAft>
                <a:spcPts val="800"/>
              </a:spcAft>
            </a:pP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عبارت (ب)</a:t>
            </a:r>
            <a:endParaRPr lang="en-US"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lnSpc>
                <a:spcPct val="107000"/>
              </a:lnSpc>
              <a:spcAft>
                <a:spcPts val="800"/>
              </a:spcAft>
            </a:pPr>
            <a:r>
              <a:rPr lang="en-US"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6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بڑا سچا مسئلہ اور نہایت مضبوط ------- پہلا خود انسان کو</a:t>
            </a:r>
            <a:r>
              <a:rPr lang="ur-PK" sz="36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a:t>
            </a:r>
            <a:r>
              <a:rPr lang="en-US" sz="36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r>
              <a:rPr lang="ur-PK" sz="3600" dirty="0">
                <a:latin typeface="Jameel Noori Nastaleeq" panose="02000503000000000004" pitchFamily="2" charset="-78"/>
                <a:ea typeface="Calibri" panose="020F0502020204030204" pitchFamily="34" charset="0"/>
                <a:cs typeface="Jameel Noori Nastaleeq" panose="02000503000000000004" pitchFamily="2" charset="-78"/>
              </a:rPr>
              <a:t>بڑا سچا مسئلہ اور نہایت مضبوط جس سے دنیا کی معزز قوموں نے عزت پائی ہے وہ اپنی مدد آپ کرنا ہے۔ جس وقت لوگ اس کو اچھی طرح سمجھیں گے اور کام میں لاویں گے تو پھر خضر کو ڈھونڈنا بھول جاویں گے۔ اوروں پر بھروسے اور اپنی مدد آپ یہ دونوں اصول ایک دوسرے کے بالکل مخالف  ہیں۔ پچھلا انسان کی بربادیوں کو برباد کرتا ہے اور پہلا خود انسان </a:t>
            </a:r>
            <a:r>
              <a:rPr lang="ur-PK" sz="3600" dirty="0" smtClean="0">
                <a:latin typeface="Jameel Noori Nastaleeq" panose="02000503000000000004" pitchFamily="2" charset="-78"/>
                <a:ea typeface="Calibri" panose="020F0502020204030204" pitchFamily="34" charset="0"/>
                <a:cs typeface="Jameel Noori Nastaleeq" panose="02000503000000000004" pitchFamily="2" charset="-78"/>
              </a:rPr>
              <a:t>کو۔</a:t>
            </a:r>
            <a:endParaRPr lang="en-US" sz="36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14306911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530" y="-638243"/>
            <a:ext cx="12059798" cy="7603876"/>
          </a:xfrm>
          <a:prstGeom prst="rect">
            <a:avLst/>
          </a:prstGeom>
        </p:spPr>
        <p:txBody>
          <a:bodyPr wrap="square">
            <a:spAutoFit/>
          </a:bodyPr>
          <a:lstStyle/>
          <a:p>
            <a:pPr algn="r">
              <a:lnSpc>
                <a:spcPct val="107000"/>
              </a:lnSpc>
              <a:spcAft>
                <a:spcPts val="800"/>
              </a:spcAft>
            </a:pPr>
            <a:r>
              <a:rPr lang="en-US" sz="31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1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سیاق و </a:t>
            </a:r>
            <a:r>
              <a:rPr lang="ur-PK" sz="3100" dirty="0" smtClean="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سباق</a:t>
            </a:r>
            <a:r>
              <a:rPr lang="en-US" sz="31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100" dirty="0">
                <a:latin typeface="Jameel Noori Nastaleeq" panose="02000503000000000004" pitchFamily="2" charset="-78"/>
                <a:ea typeface="Calibri" panose="020F0502020204030204" pitchFamily="34" charset="0"/>
                <a:cs typeface="Jameel Noori Nastaleeq" panose="02000503000000000004" pitchFamily="2" charset="-78"/>
              </a:rPr>
              <a:t>یہ اقتباس سرسید احمد خان کے مضمون اپنی مدد آپ سے لیا گیا ہے، جس میں انھوں نے خود انحصاری اور اپنی مدد آپ کے اصول کی اہمیت کو بیان کیا ہے۔ سرسید اس مضمون میں اس بات پر زور دیتے ہیں کہ قوموں کی ترقی اور عزت کا راز افراد کے خود مختار اور خود انحصار ہونے میں پوشیدہ ہے</a:t>
            </a:r>
            <a:r>
              <a:rPr lang="ur-PK" sz="3100" dirty="0" smtClean="0">
                <a:latin typeface="Jameel Noori Nastaleeq" panose="02000503000000000004" pitchFamily="2" charset="-78"/>
                <a:ea typeface="Calibri" panose="020F0502020204030204" pitchFamily="34" charset="0"/>
                <a:cs typeface="Jameel Noori Nastaleeq" panose="02000503000000000004" pitchFamily="2" charset="-78"/>
              </a:rPr>
              <a:t>۔</a:t>
            </a:r>
            <a:r>
              <a:rPr lang="en-US" sz="3100" dirty="0">
                <a:latin typeface="Jameel Noori Nastaleeq" panose="02000503000000000004" pitchFamily="2" charset="-78"/>
                <a:ea typeface="Calibri" panose="020F0502020204030204" pitchFamily="34" charset="0"/>
                <a:cs typeface="Jameel Noori Nastaleeq" panose="02000503000000000004" pitchFamily="2" charset="-78"/>
              </a:rPr>
              <a:t> </a:t>
            </a:r>
          </a:p>
          <a:p>
            <a:pPr algn="r">
              <a:lnSpc>
                <a:spcPct val="107000"/>
              </a:lnSpc>
              <a:spcAft>
                <a:spcPts val="800"/>
              </a:spcAft>
            </a:pPr>
            <a:r>
              <a:rPr lang="ur-PK" sz="31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rPr>
              <a:t>تشریح :۔ </a:t>
            </a:r>
            <a:endParaRPr lang="en-US" sz="3100" dirty="0">
              <a:solidFill>
                <a:srgbClr val="C00000"/>
              </a:solidFill>
              <a:latin typeface="Jameel Noori Nastaleeq" panose="02000503000000000004" pitchFamily="2" charset="-78"/>
              <a:ea typeface="Calibri" panose="020F0502020204030204" pitchFamily="34" charset="0"/>
              <a:cs typeface="Jameel Noori Nastaleeq" panose="02000503000000000004" pitchFamily="2" charset="-78"/>
            </a:endParaRPr>
          </a:p>
          <a:p>
            <a:pPr algn="r"/>
            <a:r>
              <a:rPr lang="ur-PK" sz="3100" dirty="0">
                <a:latin typeface="Jameel Noori Nastaleeq" panose="02000503000000000004" pitchFamily="2" charset="-78"/>
                <a:ea typeface="Calibri" panose="020F0502020204030204" pitchFamily="34" charset="0"/>
                <a:cs typeface="Jameel Noori Nastaleeq" panose="02000503000000000004" pitchFamily="2" charset="-78"/>
              </a:rPr>
              <a:t>مصنف اس اقتباس میں خود انحصاری کو دنیا کی معزز قوموں کے عروج کا بنیادی اصول قرار دیتے ہیں۔ وہ فرماتے ہیں کہ اپنی مدد آپ ایک ایسا مضبوط اور سچا اصول ہے جس پر عمل کر کے دنیا کی بڑی اور معزز قومیں ترقی کی منازل طے کر چکی ہیں ۔ مصنف کا کہنا ہے کہ جب لوگ اس اصول کو سمجھ کر اپنائیں گے، تو انھیں خطرات یا مشکلات کا سامنا کرنے کا خوف نہیں رہے گا۔ مصنف نے اپنی مدد آپ اور دوسروں پر بھروسا کو دو بالکل متضاد اصولوں کے طور پر پیش کیا ہے ۔ اپنی مدد آپ انسان کو خود مختار بناتا ہے، اس کے کردار کونکھارتا ہے اور اس کی تمام برائیوں کو ختم کر دیتا ہے، جبکہ دوسروں پر بھروسا انسان کی کمزوری اور زوال کا سبب بنتا ہے ۔ اس لیے مصنف نے زور دیا ہے کہ انسان کو اپنی زندگی میں پہلے خود انحصاری کا اصول اپنانا چاہیے تا کہ وہ کامیابی اور عزت کی منزل کو پا سکے۔ یہ پیغام فرد کی سطح سے لے کر قومی سطح تک اہمیت رکھتا ہے، کیونکہ اگر ہر شخص اور ہر قوم دوسروں پر انحصار کرنے کی بجائے اپنی صلاحیتوں پر بھروسا کرے تو وہ کامیابی کی نئی بلندیوں تک پہنچ سکتی ہے</a:t>
            </a:r>
            <a:endParaRPr lang="en-US" sz="3100" dirty="0">
              <a:latin typeface="Jameel Noori Nastaleeq" panose="02000503000000000004" pitchFamily="2" charset="-78"/>
              <a:cs typeface="Jameel Noori Nastaleeq" panose="02000503000000000004" pitchFamily="2" charset="-78"/>
            </a:endParaRPr>
          </a:p>
        </p:txBody>
      </p:sp>
    </p:spTree>
    <p:extLst>
      <p:ext uri="{BB962C8B-B14F-4D97-AF65-F5344CB8AC3E}">
        <p14:creationId xmlns:p14="http://schemas.microsoft.com/office/powerpoint/2010/main" val="22437580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TotalTime>
  <Words>1031</Words>
  <Application>Microsoft Office PowerPoint</Application>
  <PresentationFormat>Widescreen</PresentationFormat>
  <Paragraphs>272</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12</cp:revision>
  <dcterms:created xsi:type="dcterms:W3CDTF">2025-02-14T18:15:53Z</dcterms:created>
  <dcterms:modified xsi:type="dcterms:W3CDTF">2025-02-16T05:40:02Z</dcterms:modified>
</cp:coreProperties>
</file>