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6"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1" autoAdjust="0"/>
    <p:restoredTop sz="94660"/>
  </p:normalViewPr>
  <p:slideViewPr>
    <p:cSldViewPr snapToGrid="0">
      <p:cViewPr varScale="1">
        <p:scale>
          <a:sx n="69" d="100"/>
          <a:sy n="69" d="100"/>
        </p:scale>
        <p:origin x="54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8FDD64-DBF8-46DE-B462-0EF6A4753DC5}" type="datetimeFigureOut">
              <a:rPr lang="en-US" smtClean="0"/>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3992809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8FDD64-DBF8-46DE-B462-0EF6A4753DC5}" type="datetimeFigureOut">
              <a:rPr lang="en-US" smtClean="0"/>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153276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8FDD64-DBF8-46DE-B462-0EF6A4753DC5}" type="datetimeFigureOut">
              <a:rPr lang="en-US" smtClean="0"/>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378121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8FDD64-DBF8-46DE-B462-0EF6A4753DC5}" type="datetimeFigureOut">
              <a:rPr lang="en-US" smtClean="0"/>
              <a:t>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3334053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8FDD64-DBF8-46DE-B462-0EF6A4753DC5}" type="datetimeFigureOut">
              <a:rPr lang="en-US" smtClean="0"/>
              <a:t>2/15/2025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157170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8FDD64-DBF8-46DE-B462-0EF6A4753DC5}" type="datetimeFigureOut">
              <a:rPr lang="en-US" smtClean="0"/>
              <a:t>2/15/2025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1012943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FDD64-DBF8-46DE-B462-0EF6A4753DC5}" type="datetimeFigureOut">
              <a:rPr lang="en-US" smtClean="0"/>
              <a:t>2/15/2025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2421056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8FDD64-DBF8-46DE-B462-0EF6A4753DC5}" type="datetimeFigureOut">
              <a:rPr lang="en-US" smtClean="0"/>
              <a:t>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2457054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8FDD64-DBF8-46DE-B462-0EF6A4753DC5}" type="datetimeFigureOut">
              <a:rPr lang="en-US" smtClean="0"/>
              <a:t>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2965919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8FDD64-DBF8-46DE-B462-0EF6A4753DC5}" type="datetimeFigureOut">
              <a:rPr lang="en-US" smtClean="0"/>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104078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8FDD64-DBF8-46DE-B462-0EF6A4753DC5}" type="datetimeFigureOut">
              <a:rPr lang="en-US" smtClean="0"/>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FC80-287F-41DA-93E8-4F9D959C2F51}" type="slidenum">
              <a:rPr lang="en-US" smtClean="0"/>
              <a:t>‹#›</a:t>
            </a:fld>
            <a:endParaRPr lang="en-US"/>
          </a:p>
        </p:txBody>
      </p:sp>
    </p:spTree>
    <p:extLst>
      <p:ext uri="{BB962C8B-B14F-4D97-AF65-F5344CB8AC3E}">
        <p14:creationId xmlns:p14="http://schemas.microsoft.com/office/powerpoint/2010/main" val="474436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8FDD64-DBF8-46DE-B462-0EF6A4753DC5}" type="datetimeFigureOut">
              <a:rPr lang="en-US" smtClean="0"/>
              <a:t>2/15/2025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5FC80-287F-41DA-93E8-4F9D959C2F51}" type="slidenum">
              <a:rPr lang="en-US" smtClean="0"/>
              <a:t>‹#›</a:t>
            </a:fld>
            <a:endParaRPr lang="en-US"/>
          </a:p>
        </p:txBody>
      </p:sp>
    </p:spTree>
    <p:extLst>
      <p:ext uri="{BB962C8B-B14F-4D97-AF65-F5344CB8AC3E}">
        <p14:creationId xmlns:p14="http://schemas.microsoft.com/office/powerpoint/2010/main" val="2132618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26511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655713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36376" y="84578"/>
            <a:ext cx="6094910" cy="6688996"/>
          </a:xfrm>
          <a:prstGeom prst="rect">
            <a:avLst/>
          </a:prstGeom>
        </p:spPr>
      </p:pic>
      <p:sp>
        <p:nvSpPr>
          <p:cNvPr id="4" name="Rectangle 3"/>
          <p:cNvSpPr/>
          <p:nvPr/>
        </p:nvSpPr>
        <p:spPr>
          <a:xfrm>
            <a:off x="6283831" y="5475383"/>
            <a:ext cx="2188140" cy="34152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070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92886" y="654184"/>
            <a:ext cx="9370101" cy="2331388"/>
          </a:xfrm>
          <a:prstGeom prst="rect">
            <a:avLst/>
          </a:prstGeom>
        </p:spPr>
      </p:pic>
    </p:spTree>
    <p:extLst>
      <p:ext uri="{BB962C8B-B14F-4D97-AF65-F5344CB8AC3E}">
        <p14:creationId xmlns:p14="http://schemas.microsoft.com/office/powerpoint/2010/main" val="1812325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41007014"/>
              </p:ext>
            </p:extLst>
          </p:nvPr>
        </p:nvGraphicFramePr>
        <p:xfrm>
          <a:off x="0" y="0"/>
          <a:ext cx="12192000" cy="6833900"/>
        </p:xfrm>
        <a:graphic>
          <a:graphicData uri="http://schemas.openxmlformats.org/drawingml/2006/table">
            <a:tbl>
              <a:tblPr firstRow="1" bandRow="1">
                <a:tableStyleId>{5C22544A-7EE6-4342-B048-85BDC9FD1C3A}</a:tableStyleId>
              </a:tblPr>
              <a:tblGrid>
                <a:gridCol w="2032000"/>
                <a:gridCol w="2032000"/>
                <a:gridCol w="2435952"/>
                <a:gridCol w="1872867"/>
                <a:gridCol w="2247441"/>
                <a:gridCol w="1571740"/>
              </a:tblGrid>
              <a:tr h="588902">
                <a:tc>
                  <a:txBody>
                    <a:bodyPr/>
                    <a:lstStyle/>
                    <a:p>
                      <a:pPr algn="ct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وقت کا مسلسل شور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تسبیح بے ہنگام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 کا تیز دھڑکنا یا بے چینی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اختلاجِ  قلب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چابی لگانے والا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کنڈی </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شان و شوکت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جاہ وحشمت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بلاشک</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بیشک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چیخنا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کھڑ کھڑا نے </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مجبوراً، ہر صورت میں</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چارو ناچار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پاک یا معزز</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مقدس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خادمائیں</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لونڈیاں</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چکنی چپڑی باتیں کرنا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چرب زبانی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غیر متوازن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نا ہموار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تھوڑی دیر کے بعد</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کچھ دیر بعد </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غیرت شرم و حیا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حمیت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کھانے کے ذائقے کا اثر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غذائی ذائقہ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 سکون نیند</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گہری نیند</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بادشاہ یا اُمرا کا کھانا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خاصا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 کی دھر کن</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اختلاجِ قلب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نیند میں کسی چیز کو دیکھنا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خواب دیکھنا </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دل کی تیز دھڑکن ، وحشت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خفقان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شدت ،  سختی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اشتداد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بڑی اور شاہانہ عمارت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محل سرا </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مہمان خانہ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دیوان خانہ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بھٹی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بھاڑ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اتنی بات کہہ کر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اتنا کہ کر </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بھوک کا جن بھوت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دیو اشتہا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نا واقف ، جاہل</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بہرہ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صبح سویرے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گجردم</a:t>
                      </a:r>
                      <a:endParaRPr lang="en-US" sz="2800" dirty="0">
                        <a:latin typeface="Jameel Noori Nastaleeq" panose="02000503000000000004" pitchFamily="2" charset="-78"/>
                        <a:cs typeface="Jameel Noori Nastaleeq" panose="02000503000000000004" pitchFamily="2" charset="-78"/>
                      </a:endParaRPr>
                    </a:p>
                  </a:txBody>
                  <a:tcPr/>
                </a:tc>
              </a:tr>
              <a:tr h="5889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رکاوٹ</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رخنہ انداز  یاں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گھر کی پچھلی جانب کا باغ</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پائیں باغ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آرام یا سکون</a:t>
                      </a:r>
                      <a:r>
                        <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a:t>
                      </a:r>
                    </a:p>
                  </a:txBody>
                  <a:tcPr/>
                </a:tc>
                <a:tc>
                  <a:txBody>
                    <a:bodyPr/>
                    <a:lstStyle/>
                    <a:p>
                      <a:pPr algn="ct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استراحت</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25092711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65928904"/>
              </p:ext>
            </p:extLst>
          </p:nvPr>
        </p:nvGraphicFramePr>
        <p:xfrm>
          <a:off x="165250" y="121185"/>
          <a:ext cx="11920254" cy="6488935"/>
        </p:xfrm>
        <a:graphic>
          <a:graphicData uri="http://schemas.openxmlformats.org/drawingml/2006/table">
            <a:tbl>
              <a:tblPr firstRow="1" bandRow="1">
                <a:tableStyleId>{5C22544A-7EE6-4342-B048-85BDC9FD1C3A}</a:tableStyleId>
              </a:tblPr>
              <a:tblGrid>
                <a:gridCol w="1986709"/>
                <a:gridCol w="1986709"/>
                <a:gridCol w="1986709"/>
                <a:gridCol w="1986709"/>
                <a:gridCol w="1986709"/>
                <a:gridCol w="1986709"/>
              </a:tblGrid>
              <a:tr h="839880">
                <a:tc>
                  <a:txBody>
                    <a:bodyPr/>
                    <a:lstStyle/>
                    <a:p>
                      <a:endParaRPr lang="en-US" sz="2800" dirty="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839880">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باتیں بنانا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سخن سازی </a:t>
                      </a:r>
                      <a:endParaRPr lang="en-US" sz="2800" dirty="0">
                        <a:latin typeface="Jameel Noori Nastaleeq" panose="02000503000000000004" pitchFamily="2" charset="-78"/>
                        <a:cs typeface="Jameel Noori Nastaleeq" panose="02000503000000000004" pitchFamily="2" charset="-78"/>
                      </a:endParaRPr>
                    </a:p>
                  </a:txBody>
                  <a:tcPr/>
                </a:tc>
              </a:tr>
              <a:tr h="839880">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مسافر خانہ</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سرائے</a:t>
                      </a:r>
                      <a:endParaRPr lang="en-US" sz="2800" dirty="0">
                        <a:latin typeface="Jameel Noori Nastaleeq" panose="02000503000000000004" pitchFamily="2" charset="-78"/>
                        <a:cs typeface="Jameel Noori Nastaleeq" panose="02000503000000000004" pitchFamily="2" charset="-78"/>
                      </a:endParaRPr>
                    </a:p>
                  </a:txBody>
                  <a:tcPr/>
                </a:tc>
              </a:tr>
              <a:tr h="839880">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دکھ، بیماری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روگ </a:t>
                      </a:r>
                      <a:endParaRPr lang="en-US" sz="2800" dirty="0">
                        <a:latin typeface="Jameel Noori Nastaleeq" panose="02000503000000000004" pitchFamily="2" charset="-78"/>
                        <a:cs typeface="Jameel Noori Nastaleeq" panose="02000503000000000004" pitchFamily="2" charset="-78"/>
                      </a:endParaRPr>
                    </a:p>
                  </a:txBody>
                  <a:tcPr/>
                </a:tc>
              </a:tr>
              <a:tr h="839880">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برُا لگنا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شاق گزرنا </a:t>
                      </a:r>
                      <a:endParaRPr lang="en-US" sz="2800" dirty="0">
                        <a:latin typeface="Jameel Noori Nastaleeq" panose="02000503000000000004" pitchFamily="2" charset="-78"/>
                        <a:cs typeface="Jameel Noori Nastaleeq" panose="02000503000000000004" pitchFamily="2" charset="-78"/>
                      </a:endParaRPr>
                    </a:p>
                  </a:txBody>
                  <a:tcPr/>
                </a:tc>
              </a:tr>
              <a:tr h="839880">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ہوتے ہوتے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شدہ شده </a:t>
                      </a:r>
                      <a:endParaRPr lang="en-US" sz="2800" dirty="0">
                        <a:latin typeface="Jameel Noori Nastaleeq" panose="02000503000000000004" pitchFamily="2" charset="-78"/>
                        <a:cs typeface="Jameel Noori Nastaleeq" panose="02000503000000000004" pitchFamily="2" charset="-78"/>
                      </a:endParaRPr>
                    </a:p>
                  </a:txBody>
                  <a:tcPr/>
                </a:tc>
              </a:tr>
              <a:tr h="1449655">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endParaRPr lang="en-US" sz="2800">
                        <a:latin typeface="Jameel Noori Nastaleeq" panose="02000503000000000004" pitchFamily="2" charset="-78"/>
                        <a:cs typeface="Jameel Noori Nastaleeq" panose="02000503000000000004" pitchFamily="2" charset="-7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لیپ، پٹی، مرہم</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endParaRPr lang="en-US" sz="2800" dirty="0">
                        <a:latin typeface="Jameel Noori Nastaleeq" panose="02000503000000000004" pitchFamily="2" charset="-78"/>
                        <a:cs typeface="Jameel Noori Nastaleeq" panose="02000503000000000004" pitchFamily="2" charset="-78"/>
                      </a:endParaRPr>
                    </a:p>
                  </a:txBody>
                  <a:tcPr/>
                </a:tc>
                <a:tc>
                  <a:txBody>
                    <a:bodyPr/>
                    <a:lstStyle/>
                    <a:p>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ضماد </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473594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14101" y="256065"/>
            <a:ext cx="6096000" cy="6085256"/>
          </a:xfrm>
          <a:prstGeom prst="rect">
            <a:avLst/>
          </a:prstGeom>
        </p:spPr>
        <p:txBody>
          <a:bodyPr>
            <a:spAutoFit/>
          </a:bodyPr>
          <a:lstStyle/>
          <a:p>
            <a:pPr algn="ctr">
              <a:lnSpc>
                <a:spcPct val="107000"/>
              </a:lnSpc>
              <a:spcAft>
                <a:spcPts val="800"/>
              </a:spcAft>
            </a:pPr>
            <a:r>
              <a:rPr lang="ur-PK" sz="3200" b="1"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مرکزی خیال</a:t>
            </a:r>
            <a:endParaRPr lang="en-US" sz="3200" b="1"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ct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ڈپٹی نذیر احمد کے ناول"  توبتہ النصوح "  کے اس حصے میں کلیم اور مرزا ظاہر دار بیگ کے کردار کے ذریعے سماجی مسائل ، اخلاقی زوال اور انسانی تعلقات کی پیچیدگیوں پر روشنی ڈالی گئی ہے۔ یہ  یہ اقتباس ناول کے اہم پہلوؤں کی نمائندگی کرتا ہے اور کلیم کے اخلاقی وسماجی انحطاط کے سفر اور اس کے نتائج کو اجاگر کرتا ہے۔ مرکزی خیال یہ ہے ہے کہ انسانی فریب، جھوٹ اور سماجی شان و شوکت کے جھوٹے دعوے انسان کو کس طرح ذلت کی گہرائیوں میں دھکیل سکتے ہیں۔ ناول انسانی کردار کی خامیوں، اخلاقی انحطاط اور اصلاح کی ضرورت پر زور دیتا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575936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304" y="511890"/>
            <a:ext cx="11905561" cy="4907754"/>
          </a:xfrm>
          <a:prstGeom prst="rect">
            <a:avLst/>
          </a:prstGeom>
        </p:spPr>
        <p:txBody>
          <a:bodyPr wrap="square">
            <a:spAutoFit/>
          </a:bodyPr>
          <a:lstStyle/>
          <a:p>
            <a:pPr algn="ctr">
              <a:lnSpc>
                <a:spcPct val="107000"/>
              </a:lnSpc>
              <a:spcAft>
                <a:spcPts val="800"/>
              </a:spcAft>
            </a:pPr>
            <a:r>
              <a:rPr lang="ur-PK" sz="2800" b="1"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خلاصہ</a:t>
            </a:r>
            <a:endParaRPr lang="en-US" sz="2800" b="1"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ur-PK" sz="2800" b="1"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ڈپنی نذیر احمد کے ناول</a:t>
            </a:r>
            <a:endParaRPr lang="en-US" sz="2800" b="1"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 </a:t>
            </a: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توبۃ النصوح “ کا یہ اقتباس دو کرداروں کلیم اور مرزا ظاہر دار بیگ کے درمیان ہونے والے واقعات کو بیان کرتا ہے ، جن میں نصوح کے بڑے بیٹے کلیم کی بداعمالیوں اور اس کے دوست مرزا ظاہر دار بیگ کے جھوٹ اور مکاری کو نمایاں کیا گیا ہے۔ کلیم، جو نصوح کا بڑا بیٹا ہے، اپنی بد عادتوں اور باپ کی نصیحتوں کو نظر انداز کرنے کے باعث گھر میں والدین سے جھگڑا کرتا ہے اور گھر چھوڑ کر اپنے دوست مرزا ظاہر دار بیگ کے پاس چلا جاتا ہے۔ مرزا اپنے آپ کو صاحب جائیداد ظاہر کرتا ہے، مگر حقیقت میں وہ ایک جھوٹا اور دھوکا باز شخص ہے۔ کلیم رات کے وقت مرزا کے محل نما مکان پر پہنچتا ہے، لیکن وہاں کی نوکرانیاں یہ ظاہر کرتی ہیں کہ مرزا کسی قیمتی مکان میں نہیں بلکہ ایک چھوٹے سے ٹوٹے پھوٹے مکان میں رہتا ہے۔ مرزا، کلیم کو دیکھ کر جھوٹی کہانیاں سناتا ہے کہ وہ جمعدار صاحب کا وارث ہے اور لوگ اس کی جائیداد میں رخنہ ڈال رہے ہیں، حالانکہ حقیقت میں اس کے پاس کچھ بھی نہیں۔ مرزا کی چرب زبانی اور دھوکا دہی کے باعث کلیم کو ایک پرانی ، خستہ حال اور ویران مسجد میں ٹھہرنا پڑتا ہے، جہاں چمگادڑوں کے شور اورمٹی سے اٹی ہوئی جگہ پر اسے رات گزارنی پڑتی ہے۔ مرزا کھانے کے لیے چنے لا کر اپنی چرب زبانی سے ان کی خوبیاں بیان کرتا ہے۔ </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624862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7623" y="928094"/>
            <a:ext cx="11413475" cy="3985706"/>
          </a:xfrm>
          <a:prstGeom prst="rect">
            <a:avLst/>
          </a:prstGeom>
        </p:spPr>
        <p:txBody>
          <a:bodyPr wrap="square">
            <a:spAutoFit/>
          </a:bodyPr>
          <a:lstStyle/>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لیکن کلیم کی بھوک مٹانے کے لیے وہ نا کافی ہوتے ہیں۔ صبح ہونے پرکلیم کو یہ پتاچلتا ہے کہ مرزا نے اس کی بیجھی ہوئی دری اور تکیہ سمیت دیگر چیزیں غائب کر دی  ہیں۔ مسجھ سے نکل کر کلیم مرزا کے گھر پہنچتا ہے  تو وہاں مرزا غائب ہوتا ہے اوراہل خانہ اس سے چیزوں کی واپسی کا تقاضا کرتے ہیں۔ آخر کار کلیم کے حالات اتنے خراب ہو جاتے ہیں کہ محلے کے لوگ اسے چور سمجھ کر کوتوال کے حوالے کر دیتے ہیں۔ </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کوتوال کے سامنے کلیم اپنی شناخت کروانے کی کوشش کرتا ہے لیکن اس کے حلیے کے باعث کسی کو اس کی باتوں پر یقین نہیں آتا۔ کوتوال اس کے والد نصوح کو بلوانے کا حکم دیتا ہے تاکہ کلیم کی شناخت کی تصدیق ہوسکے۔ </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اس کہانی کے ذریعے یہ دکھایا گیا ہے کہ والدین کی نافرمانی اور بری صحبت کا انجام کس طرح ذلت اور خواری کا باعث بنتا ہے۔ کلیم کی حالت عبرت کا نمونہ ہے، جو اپنی غلطیوں سے سبق حاصل نہیں کرتا اور انجام کار شرمندگی کا سامنا کرتا ہے۔ مرزا ظاہر دار بیگ کے کردار سے جھوٹ ، فریب اور دھوکا دہی کے منفی اثرات کو واضح کیا گیا ہے، جو نہ صرف خود کو نقصان پہنچاتے ہیں بلکہ دوسروں کی زندگی بھی متاثر کرتے ہیں ۔</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9589298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67769" y="104869"/>
            <a:ext cx="8196549" cy="6753131"/>
          </a:xfrm>
          <a:prstGeom prst="rect">
            <a:avLst/>
          </a:prstGeom>
        </p:spPr>
        <p:txBody>
          <a:bodyPr wrap="square">
            <a:spAutoFit/>
          </a:bodyPr>
          <a:lstStyle/>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درست جواب پر ( </a:t>
            </a:r>
            <a:r>
              <a:rPr lang="ur-PK"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 ) کا نشان لگا ئیں۔</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1۔مرزا </a:t>
            </a: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ظاہر دار بیگ نے کلیم کو جس مسجد میں ٹھہرایا، وہ تھی</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(الف) آباد اور پر </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رونق</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(ج) تنگ و </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تاریک</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(ب) کشادہ اور خوش </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گوار</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(د) ویران اور وحشت </a:t>
            </a:r>
            <a:r>
              <a:rPr lang="ur-PK"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ناک</a:t>
            </a:r>
            <a:r>
              <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2۔مرزا </a:t>
            </a: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ظاہر دار بیگ نے کلیم کو بتایا کہ آج ان کی بیوی ہے شدید</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(الف) </a:t>
            </a:r>
            <a:r>
              <a:rPr lang="ur-PK"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علیل</a:t>
            </a:r>
            <a:r>
              <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(ج) </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فکرمند</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(ب) غصے </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میں</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(د) دباؤ میں</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78068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barn(inVertical)">
                                      <p:cBhvr>
                                        <p:cTn id="7" dur="500"/>
                                        <p:tgtEl>
                                          <p:spTgt spid="2">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8" end="8"/>
                                            </p:txEl>
                                          </p:spTgt>
                                        </p:tgtEl>
                                        <p:attrNameLst>
                                          <p:attrName>style.visibility</p:attrName>
                                        </p:attrNameLst>
                                      </p:cBhvr>
                                      <p:to>
                                        <p:strVal val="visible"/>
                                      </p:to>
                                    </p:set>
                                    <p:animEffect transition="in" filter="fade">
                                      <p:cBhvr>
                                        <p:cTn id="12" dur="1000"/>
                                        <p:tgtEl>
                                          <p:spTgt spid="2">
                                            <p:txEl>
                                              <p:pRg st="8" end="8"/>
                                            </p:txEl>
                                          </p:spTgt>
                                        </p:tgtEl>
                                      </p:cBhvr>
                                    </p:animEffect>
                                    <p:anim calcmode="lin" valueType="num">
                                      <p:cBhvr>
                                        <p:cTn id="1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33022" y="-450379"/>
            <a:ext cx="8152482" cy="6880089"/>
          </a:xfrm>
          <a:prstGeom prst="rect">
            <a:avLst/>
          </a:prstGeom>
        </p:spPr>
        <p:txBody>
          <a:bodyPr wrap="square">
            <a:spAutoFit/>
          </a:bodyPr>
          <a:lstStyle/>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3۔مرزا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ظاہر دار بیگ نے کہا کہ آپ کو میری نسبت سخن سازی کا احتمال ہوتا ہے</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(الف) سخت غصہ کی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بات</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(ب) سخت تعجب کی </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بات</a:t>
            </a:r>
            <a:r>
              <a:rPr lang="en-US" sz="32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(ج) تشویش ناک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بات</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(د) سخت حیرت کی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بات</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4۔مرزا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ظاہر دار بیگ نے بھنے ہوئے چنے کلیم کو بتا کر کھلائے</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(الف) لذیذ پر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اٹھے</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(ب)  مزے دار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مٹھائی</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(ج) گھی کی تلی دال</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(د) بیسنی روٹی</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56126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0" end="10"/>
                                            </p:txEl>
                                          </p:spTgt>
                                        </p:tgtEl>
                                        <p:attrNameLst>
                                          <p:attrName>style.visibility</p:attrName>
                                        </p:attrNameLst>
                                      </p:cBhvr>
                                      <p:to>
                                        <p:strVal val="visible"/>
                                      </p:to>
                                    </p:set>
                                    <p:animEffect transition="in" filter="barn(inVertical)">
                                      <p:cBhvr>
                                        <p:cTn id="1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8111" y="273028"/>
            <a:ext cx="8438920" cy="6250557"/>
          </a:xfrm>
          <a:prstGeom prst="rect">
            <a:avLst/>
          </a:prstGeom>
        </p:spPr>
        <p:txBody>
          <a:bodyPr wrap="square">
            <a:spAutoFit/>
          </a:bodyPr>
          <a:lstStyle/>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5۔مرزا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ظاہر دار بیگ جو چنے لے کر آئے ، وہ تھے</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(الف) ایک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مٹھی</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(ب) دو تین </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مٹھ</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ی</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(ج) ایک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پاؤ</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(د) آدھ سیر </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6۔کلیم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کے پیچھے جو شخص بھاگا، اس کا نام تھا</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(الف) مرزا ظاہر دار </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بیگ</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(ب) مرزا زبردست بیگ</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(ج) مرزا طاقت ور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بیگ</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(د) مرزا جان دار بیگ</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23426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barn(inVertical)">
                                      <p:cBhvr>
                                        <p:cTn id="1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4564" y="0"/>
            <a:ext cx="10300771" cy="6904775"/>
          </a:xfrm>
          <a:prstGeom prst="rect">
            <a:avLst/>
          </a:prstGeom>
        </p:spPr>
        <p:txBody>
          <a:bodyPr wrap="square">
            <a:spAutoFit/>
          </a:bodyPr>
          <a:lstStyle/>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سبق کلیم اور مرزا ظاہر دار بیگ کے متن کے مطابق سوالوں کے جواب لکھیں</a:t>
            </a:r>
            <a:r>
              <a:rPr lang="ur-PK" sz="36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1۔ </a:t>
            </a: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سبق ” کلیم اور مرزا ظاہر دار بیگ " ڈپٹی نذیر احمد کے کس ناول سے مستعار ہے</a:t>
            </a:r>
            <a:r>
              <a:rPr lang="ur-PK" sz="36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a:t>
            </a:r>
            <a:r>
              <a:rPr lang="en-US" sz="36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ur-PK" sz="3600" dirty="0">
                <a:latin typeface="Jameel Noori Nastaleeq" panose="02000503000000000004" pitchFamily="2" charset="-78"/>
                <a:ea typeface="Calibri" panose="020F0502020204030204" pitchFamily="34" charset="0"/>
                <a:cs typeface="Jameel Noori Nastaleeq" panose="02000503000000000004" pitchFamily="2" charset="-78"/>
              </a:rPr>
              <a:t>یہ سبق ڈپٹی نذیر احمد کے مشہور ناول"  توبۃ النصوح "  سے مستعار ہے</a:t>
            </a:r>
            <a:r>
              <a:rPr lang="ur-PK" sz="36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2</a:t>
            </a:r>
            <a:r>
              <a:rPr lang="ur-PK" sz="36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مرزا ظاہر دار بیگ کا مکان کہاں واقع تھا اور کیسا تھا </a:t>
            </a:r>
            <a:r>
              <a:rPr lang="ur-PK" sz="36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6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3600" dirty="0">
                <a:latin typeface="Jameel Noori Nastaleeq" panose="02000503000000000004" pitchFamily="2" charset="-78"/>
                <a:ea typeface="Calibri" panose="020F0502020204030204" pitchFamily="34" charset="0"/>
                <a:cs typeface="Jameel Noori Nastaleeq" panose="02000503000000000004" pitchFamily="2" charset="-78"/>
              </a:rPr>
              <a:t>مرزا ظاہر دار بیگ کا مکان ایک غریب علاقے میں تھا اور چھوٹا سا کچا مکان تھا</a:t>
            </a:r>
            <a:r>
              <a:rPr lang="ur-PK" sz="36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3</a:t>
            </a:r>
            <a:r>
              <a:rPr lang="ur-PK" sz="36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مرزا ظاہر دار بیگ نے کلیم کو ایک رات کے لیے کس جگہ ٹھہرایا </a:t>
            </a:r>
            <a:r>
              <a:rPr lang="ur-PK" sz="36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6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ur-PK" sz="3600" dirty="0">
                <a:latin typeface="Jameel Noori Nastaleeq" panose="02000503000000000004" pitchFamily="2" charset="-78"/>
                <a:ea typeface="Calibri" panose="020F0502020204030204" pitchFamily="34" charset="0"/>
                <a:cs typeface="Jameel Noori Nastaleeq" panose="02000503000000000004" pitchFamily="2" charset="-78"/>
              </a:rPr>
              <a:t>مرزا ظاہر دار بیگ نے کلیم کو ایک پرانی مسجد میں ایک رات کے لیے ٹھہرایا تھا</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8038139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540" y="337206"/>
            <a:ext cx="11578728" cy="5924058"/>
          </a:xfrm>
          <a:prstGeom prst="rect">
            <a:avLst/>
          </a:prstGeom>
        </p:spPr>
        <p:txBody>
          <a:bodyPr wrap="square">
            <a:spAutoFit/>
          </a:bodyPr>
          <a:lstStyle/>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4</a:t>
            </a:r>
            <a:r>
              <a:rPr lang="ur-PK"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مرزا ظاہر دار بیگ نے کلیم کو رات کا کھانا کس طور پر کھلایا</a:t>
            </a:r>
            <a:r>
              <a:rPr lang="ur-PK"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مرزا ظاہر دار بیگ نے کلیم کو رات کا کھانا بھنے ہوئے چنوں کے طور پر کھلایا ، جو کہ معمولی اور سادہ تھا</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5</a:t>
            </a:r>
            <a:r>
              <a:rPr lang="ur-PK"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مرزا ظاہر دار بیگ نے کلیم کو اپنے بارے میں کیا بتایا تھا اور وہ کیا نکلا</a:t>
            </a:r>
            <a:r>
              <a:rPr lang="ur-PK"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مرزا ظاہر دار بیگ نے کلیم کوبتایا کہ وہ ایک امیر اور صاحب حیثیت شخص ہے مگر بعد میں حقیقت سامنے آئی کہ وہ در اصل ایک دھوکا باز اور مکار شخص تھا</a:t>
            </a:r>
            <a:r>
              <a:rPr lang="ur-PK"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6</a:t>
            </a:r>
            <a:r>
              <a:rPr lang="ur-PK"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جب مرز از بردست بیگ کلیم کے پیچھے بھاگا تو کلیم کس حلیے میں تھا</a:t>
            </a:r>
            <a:r>
              <a:rPr lang="ur-PK"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a:t>
            </a:r>
            <a:endPar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ur-PK" sz="2800" dirty="0">
                <a:latin typeface="Jameel Noori Nastaleeq" panose="02000503000000000004" pitchFamily="2" charset="-78"/>
                <a:ea typeface="Calibri" panose="020F0502020204030204" pitchFamily="34" charset="0"/>
                <a:cs typeface="Jameel Noori Nastaleeq" panose="02000503000000000004" pitchFamily="2" charset="-78"/>
              </a:rPr>
              <a:t>جب مرزا زبردست بیگ کلیم کے پیچھے بھا گا تو کلیم بھوک سے بے حال اور تھکا ہواتھا اور اس کا جسم سست تھا۔ وہ چپکے سے بھاگ رہا تھا تا کہ مرزا سے بچ سکے</a:t>
            </a:r>
            <a:endParaRPr lang="en-US" sz="28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099526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69516" y="348232"/>
            <a:ext cx="5795176" cy="675441"/>
          </a:xfrm>
          <a:prstGeom prst="rect">
            <a:avLst/>
          </a:prstGeom>
        </p:spPr>
        <p:txBody>
          <a:bodyPr wrap="none">
            <a:spAutoFit/>
          </a:bodyPr>
          <a:lstStyle/>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اعراب کی مدد سے ان الفاظ کا درست تلفظ واضح کریں۔</a:t>
            </a:r>
            <a:endParaRPr lang="en-US" sz="3600" dirty="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189311380"/>
              </p:ext>
            </p:extLst>
          </p:nvPr>
        </p:nvGraphicFramePr>
        <p:xfrm>
          <a:off x="1705516" y="1567965"/>
          <a:ext cx="8128000" cy="4572000"/>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pPr algn="ctr"/>
                      <a:r>
                        <a:rPr lang="ur-PK"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تلفظ </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تلفظ </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algn="ctr"/>
                      <a:r>
                        <a:rPr lang="ur-PK" sz="44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 </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مُتَنَفِس</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متنفس</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اُپلوں</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اپلوں</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خَفْقَان</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خفقان</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سُونْدھی</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سوندھی</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حَشَمَت</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حشمت</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شَمَّہ</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شمہ </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مُعْترِض</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متعرض</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مُتَصَرِف</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متصرف</a:t>
                      </a:r>
                      <a:endParaRPr lang="en-US" sz="44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سُخْن سَازِی</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سخن سازی </a:t>
                      </a:r>
                      <a:endParaRPr lang="en-US" sz="44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اِشْتِداد</a:t>
                      </a:r>
                      <a:endParaRPr lang="en-US" sz="44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44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اشتداد</a:t>
                      </a:r>
                      <a:endParaRPr lang="en-US" sz="44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0932798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6413" y="503447"/>
            <a:ext cx="9812724" cy="1468571"/>
          </a:xfrm>
          <a:prstGeom prst="rect">
            <a:avLst/>
          </a:prstGeom>
        </p:spPr>
      </p:pic>
      <p:sp>
        <p:nvSpPr>
          <p:cNvPr id="3" name="TextBox 2"/>
          <p:cNvSpPr txBox="1"/>
          <p:nvPr/>
        </p:nvSpPr>
        <p:spPr>
          <a:xfrm>
            <a:off x="9529590" y="2060154"/>
            <a:ext cx="1268296"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اپنے آپ کو</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
        <p:nvSpPr>
          <p:cNvPr id="4" name="TextBox 3"/>
          <p:cNvSpPr txBox="1"/>
          <p:nvPr/>
        </p:nvSpPr>
        <p:spPr>
          <a:xfrm>
            <a:off x="7502486" y="2060154"/>
            <a:ext cx="1792478"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حقیقت کی تبدیلی</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
        <p:nvSpPr>
          <p:cNvPr id="5" name="TextBox 4"/>
          <p:cNvSpPr txBox="1"/>
          <p:nvPr/>
        </p:nvSpPr>
        <p:spPr>
          <a:xfrm>
            <a:off x="5838940" y="2148289"/>
            <a:ext cx="1489510"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موجودہ حالت</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
        <p:nvSpPr>
          <p:cNvPr id="6" name="TextBox 5"/>
          <p:cNvSpPr txBox="1"/>
          <p:nvPr/>
        </p:nvSpPr>
        <p:spPr>
          <a:xfrm>
            <a:off x="3900774" y="2148289"/>
            <a:ext cx="1361270"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بھوک کا جن</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
        <p:nvSpPr>
          <p:cNvPr id="7" name="TextBox 6"/>
          <p:cNvSpPr txBox="1"/>
          <p:nvPr/>
        </p:nvSpPr>
        <p:spPr>
          <a:xfrm>
            <a:off x="1160628" y="2109997"/>
            <a:ext cx="2664512"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دل کی دھڑکن کی بے تر تیبی</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pic>
        <p:nvPicPr>
          <p:cNvPr id="8" name="Picture 7"/>
          <p:cNvPicPr>
            <a:picLocks noChangeAspect="1"/>
          </p:cNvPicPr>
          <p:nvPr/>
        </p:nvPicPr>
        <p:blipFill>
          <a:blip r:embed="rId3"/>
          <a:stretch>
            <a:fillRect/>
          </a:stretch>
        </p:blipFill>
        <p:spPr>
          <a:xfrm>
            <a:off x="1546413" y="2605757"/>
            <a:ext cx="9359942" cy="743926"/>
          </a:xfrm>
          <a:prstGeom prst="rect">
            <a:avLst/>
          </a:prstGeom>
        </p:spPr>
      </p:pic>
      <p:sp>
        <p:nvSpPr>
          <p:cNvPr id="10" name="TextBox 9"/>
          <p:cNvSpPr txBox="1"/>
          <p:nvPr/>
        </p:nvSpPr>
        <p:spPr>
          <a:xfrm>
            <a:off x="9339778" y="3553055"/>
            <a:ext cx="1702710"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پحچان کے حقوق</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
        <p:nvSpPr>
          <p:cNvPr id="11" name="TextBox 10"/>
          <p:cNvSpPr txBox="1"/>
          <p:nvPr/>
        </p:nvSpPr>
        <p:spPr>
          <a:xfrm>
            <a:off x="7599987" y="3539035"/>
            <a:ext cx="2282143" cy="584775"/>
          </a:xfrm>
          <a:prstGeom prst="rect">
            <a:avLst/>
          </a:prstGeom>
          <a:noFill/>
        </p:spPr>
        <p:txBody>
          <a:bodyPr wrap="squar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پھندازدہ  پرندہ</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
        <p:nvSpPr>
          <p:cNvPr id="12" name="TextBox 11"/>
          <p:cNvSpPr txBox="1"/>
          <p:nvPr/>
        </p:nvSpPr>
        <p:spPr>
          <a:xfrm>
            <a:off x="5574535" y="3717925"/>
            <a:ext cx="1048685"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باتیں بنانا</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
        <p:nvSpPr>
          <p:cNvPr id="13" name="TextBox 12"/>
          <p:cNvSpPr txBox="1"/>
          <p:nvPr/>
        </p:nvSpPr>
        <p:spPr>
          <a:xfrm>
            <a:off x="3789802" y="3717925"/>
            <a:ext cx="880369"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مجبوری</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
        <p:nvSpPr>
          <p:cNvPr id="14" name="TextBox 13"/>
          <p:cNvSpPr txBox="1"/>
          <p:nvPr/>
        </p:nvSpPr>
        <p:spPr>
          <a:xfrm>
            <a:off x="1546413" y="3717925"/>
            <a:ext cx="2157963" cy="584775"/>
          </a:xfrm>
          <a:prstGeom prst="rect">
            <a:avLst/>
          </a:prstGeom>
          <a:noFill/>
        </p:spPr>
        <p:txBody>
          <a:bodyPr wrap="none" rtlCol="0">
            <a:spAutoFit/>
          </a:bodyPr>
          <a:lstStyle/>
          <a:p>
            <a:r>
              <a:rPr lang="ur-PK" sz="3200" dirty="0" smtClean="0">
                <a:solidFill>
                  <a:srgbClr val="C00000"/>
                </a:solidFill>
                <a:latin typeface="Jameel Noori Nastaleeq" panose="02000503000000000004" pitchFamily="2" charset="-78"/>
                <a:cs typeface="Jameel Noori Nastaleeq" panose="02000503000000000004" pitchFamily="2" charset="-78"/>
              </a:rPr>
              <a:t>بے وقت مسلسل شور</a:t>
            </a:r>
            <a:endParaRPr lang="en-US" sz="3200" dirty="0">
              <a:solidFill>
                <a:srgbClr val="C0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8456290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7422" y="178018"/>
            <a:ext cx="8549089" cy="619272"/>
          </a:xfrm>
          <a:prstGeom prst="rect">
            <a:avLst/>
          </a:prstGeom>
        </p:spPr>
        <p:txBody>
          <a:bodyPr wrap="square">
            <a:spAutoFit/>
          </a:bodyPr>
          <a:lstStyle/>
          <a:p>
            <a:pP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درج ذیل میں سے لفظ منتخب کر کے سبق کے متن کے مطابق جملے مکمل کریں۔</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3128791" y="487654"/>
            <a:ext cx="8692308" cy="5621026"/>
          </a:xfrm>
          <a:prstGeom prst="rect">
            <a:avLst/>
          </a:prstGeom>
        </p:spPr>
        <p:txBody>
          <a:bodyPr wrap="square">
            <a:spAutoFit/>
          </a:bodyPr>
          <a:lstStyle/>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(الف)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solidFill>
                  <a:srgbClr val="C00000"/>
                </a:solidFill>
              </a:rPr>
              <a:t>اپنے تئیں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بہت بنائے سنوارے رہا کرتے ہیں</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(ب) میں ذرا کپڑے پہن آؤں تو آپ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solidFill>
                  <a:srgbClr val="C00000"/>
                </a:solidFill>
              </a:rPr>
              <a:t>ہم رکاب</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  کے</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(ج) بندے کے گھر میں کئی دن سے طبیعت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solidFill>
                  <a:srgbClr val="C00000"/>
                </a:solidFill>
              </a:rPr>
              <a:t>علیل</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  ہے</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(د) یہ فرمائیے کہ اس وقت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solidFill>
                  <a:srgbClr val="C00000"/>
                </a:solidFill>
              </a:rPr>
              <a:t>بنده نوازی</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  فرمانے کی کیا وجہ ہے</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(ہ) میں اُس جاہ و حشمت کا ایک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solidFill>
                  <a:srgbClr val="C00000"/>
                </a:solidFill>
              </a:rPr>
              <a:t>ماہتاب</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  بھی نہیں دیکھتا</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(و) آپ کو میری نسبت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solidFill>
                  <a:srgbClr val="C00000"/>
                </a:solidFill>
              </a:rPr>
              <a:t>شمہ</a:t>
            </a:r>
            <a:r>
              <a:rPr lang="ur-PK" sz="3200" dirty="0"/>
              <a:t>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کا احتمال ہونا سخت تعجب کی بات ہے</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(ز) تھوڑی دیر صبر کیجیے کہ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solidFill>
                  <a:srgbClr val="C00000"/>
                </a:solidFill>
              </a:rPr>
              <a:t>سخن سازی</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  نکلا آتا ہے</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(ج) بھوننے میں چنوں کو </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solidFill>
                  <a:srgbClr val="C00000"/>
                </a:solidFill>
              </a:rPr>
              <a:t>سڈول</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 بنا دیتا ہے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29825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7431" y="233102"/>
            <a:ext cx="8494005" cy="553357"/>
          </a:xfrm>
          <a:prstGeom prst="rect">
            <a:avLst/>
          </a:prstGeom>
        </p:spPr>
        <p:txBody>
          <a:bodyPr wrap="square">
            <a:spAutoFit/>
          </a:bodyPr>
          <a:lstStyle/>
          <a:p>
            <a:pPr algn="r">
              <a:lnSpc>
                <a:spcPct val="107000"/>
              </a:lnSpc>
              <a:spcAft>
                <a:spcPts val="800"/>
              </a:spcAft>
            </a:pPr>
            <a:r>
              <a:rPr lang="ur-PK"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درج ذیل محاوروں کو اپنے جملوں میں اس طرح استعمال کریں کہ ان کا مفہوم واضح ہو جائے۔</a:t>
            </a:r>
            <a:endParaRPr lang="en-US" sz="2800" dirty="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34723235"/>
              </p:ext>
            </p:extLst>
          </p:nvPr>
        </p:nvGraphicFramePr>
        <p:xfrm>
          <a:off x="110169" y="951020"/>
          <a:ext cx="11931267" cy="5852160"/>
        </p:xfrm>
        <a:graphic>
          <a:graphicData uri="http://schemas.openxmlformats.org/drawingml/2006/table">
            <a:tbl>
              <a:tblPr firstRow="1" bandRow="1">
                <a:tableStyleId>{5C22544A-7EE6-4342-B048-85BDC9FD1C3A}</a:tableStyleId>
              </a:tblPr>
              <a:tblGrid>
                <a:gridCol w="6607898"/>
                <a:gridCol w="3800461"/>
                <a:gridCol w="1522908"/>
              </a:tblGrid>
              <a:tr h="370840">
                <a:tc>
                  <a:txBody>
                    <a:bodyPr/>
                    <a:lstStyle/>
                    <a:p>
                      <a:pPr algn="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جملہ</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مفہوم </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r"/>
                      <a:r>
                        <a:rPr lang="ur-PK"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محاوره</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 بات پر پورے محلے میں واویلا مچ گیا کہ گلی میں پانی کا بحران پیدا ہو گیا ہے۔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ہنگامہ یا شور مچانا، بے چینی پیدا کرنا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واویلا مچنا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جیسے ہی وہ کام میں مشغول ہوا، اس کی اچانک آنکھ لگ گئی اور تھوڑی دیر کے لیے سو گیا۔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نیند آ جانا، بے ہوش ہو جانا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آنکھ لگنا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دن بھر کے کام کے بعد اچانک اس کے سر میں چکر آ گیا اور وہ بے ہوش ہو کر گر گیا۔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سر چکرانا، بے ہوش ہو نے کی حالت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چکر آجانا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 نے اتنی بڑی غلطی کرنے کے بعد دل سے استغفار کیا اور اللہ تعالیٰ سے معافی طلب کی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معاف کرنے کی درخواست کرنا،  تو بہ کرنا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استغفار کرنا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چور مسجد سے جوتا اٹھا کر چمپت کوگیا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جلد چلا جاتا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چمپت ہونا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 کے نئے گانے کی ریلیز کے بعد پورے شہر میں دھوم مچ گئی ۔</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بہت زیادہ شہرت ہونا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 دھوم ہونا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اُس کی آنتیں بھوک سے قل ھو اللہ پڑھنے لگیں۔</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بہت بھوکا ہونا</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آنتوں کا قل ھو الله پڑنا </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41444609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1042</Words>
  <Application>Microsoft Office PowerPoint</Application>
  <PresentationFormat>Widescreen</PresentationFormat>
  <Paragraphs>211</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7</cp:revision>
  <dcterms:created xsi:type="dcterms:W3CDTF">2025-02-15T18:13:43Z</dcterms:created>
  <dcterms:modified xsi:type="dcterms:W3CDTF">2025-02-15T19:09:12Z</dcterms:modified>
</cp:coreProperties>
</file>