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257" r:id="rId5"/>
    <p:sldId id="258" r:id="rId6"/>
    <p:sldId id="259" r:id="rId7"/>
    <p:sldId id="260" r:id="rId8"/>
    <p:sldId id="261" r:id="rId9"/>
    <p:sldId id="262" r:id="rId10"/>
    <p:sldId id="263" r:id="rId11"/>
    <p:sldId id="264" r:id="rId12"/>
    <p:sldId id="265" r:id="rId13"/>
    <p:sldId id="266" r:id="rId14"/>
    <p:sldId id="267" r:id="rId15"/>
    <p:sldId id="270" r:id="rId16"/>
    <p:sldId id="271" r:id="rId17"/>
    <p:sldId id="272" r:id="rId18"/>
    <p:sldId id="278" r:id="rId19"/>
    <p:sldId id="279" r:id="rId20"/>
    <p:sldId id="280" r:id="rId21"/>
    <p:sldId id="281" r:id="rId22"/>
    <p:sldId id="277" r:id="rId23"/>
    <p:sldId id="273" r:id="rId24"/>
    <p:sldId id="274" r:id="rId25"/>
    <p:sldId id="275" r:id="rId26"/>
    <p:sldId id="27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9" d="100"/>
          <a:sy n="69" d="100"/>
        </p:scale>
        <p:origin x="547"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087259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745478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8316F3-2FBF-4E4E-B5D5-1510590DD990}"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584564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8316F3-2FBF-4E4E-B5D5-1510590DD990}" type="datetimeFigureOut">
              <a:rPr lang="en-US" smtClean="0"/>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054218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8316F3-2FBF-4E4E-B5D5-1510590DD990}" type="datetimeFigureOut">
              <a:rPr lang="en-US" smtClean="0"/>
              <a:t>2/28/2025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365531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8316F3-2FBF-4E4E-B5D5-1510590DD990}" type="datetimeFigureOut">
              <a:rPr lang="en-US" smtClean="0"/>
              <a:t>2/28/2025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3205672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8316F3-2FBF-4E4E-B5D5-1510590DD990}" type="datetimeFigureOut">
              <a:rPr lang="en-US" smtClean="0"/>
              <a:t>2/28/2025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4294137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8316F3-2FBF-4E4E-B5D5-1510590DD990}" type="datetimeFigureOut">
              <a:rPr lang="en-US" smtClean="0"/>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1964814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8316F3-2FBF-4E4E-B5D5-1510590DD990}" type="datetimeFigureOut">
              <a:rPr lang="en-US" smtClean="0"/>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105932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285483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67700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8316F3-2FBF-4E4E-B5D5-1510590DD990}" type="datetimeFigureOut">
              <a:rPr lang="en-US" smtClean="0"/>
              <a:t>2/28/2025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A218A6-74B9-475A-AF9E-B5738651263A}" type="slidenum">
              <a:rPr lang="en-US" smtClean="0"/>
              <a:t>‹#›</a:t>
            </a:fld>
            <a:endParaRPr lang="en-US"/>
          </a:p>
        </p:txBody>
      </p:sp>
    </p:spTree>
    <p:extLst>
      <p:ext uri="{BB962C8B-B14F-4D97-AF65-F5344CB8AC3E}">
        <p14:creationId xmlns:p14="http://schemas.microsoft.com/office/powerpoint/2010/main" val="637907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84909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32799" y="0"/>
            <a:ext cx="5148493" cy="6751426"/>
          </a:xfrm>
          <a:prstGeom prst="rect">
            <a:avLst/>
          </a:prstGeom>
        </p:spPr>
      </p:pic>
    </p:spTree>
    <p:extLst>
      <p:ext uri="{BB962C8B-B14F-4D97-AF65-F5344CB8AC3E}">
        <p14:creationId xmlns:p14="http://schemas.microsoft.com/office/powerpoint/2010/main" val="3395307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148289" y="66101"/>
            <a:ext cx="7634689" cy="6836027"/>
          </a:xfrm>
          <a:prstGeom prst="rect">
            <a:avLst/>
          </a:prstGeom>
        </p:spPr>
      </p:pic>
      <p:sp>
        <p:nvSpPr>
          <p:cNvPr id="4" name="Rectangle 3"/>
          <p:cNvSpPr/>
          <p:nvPr/>
        </p:nvSpPr>
        <p:spPr>
          <a:xfrm>
            <a:off x="7965195" y="3756752"/>
            <a:ext cx="1156771" cy="58389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898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94578506"/>
              </p:ext>
            </p:extLst>
          </p:nvPr>
        </p:nvGraphicFramePr>
        <p:xfrm>
          <a:off x="99151" y="0"/>
          <a:ext cx="11949630" cy="6772670"/>
        </p:xfrm>
        <a:graphic>
          <a:graphicData uri="http://schemas.openxmlformats.org/drawingml/2006/table">
            <a:tbl>
              <a:tblPr firstRow="1" bandRow="1">
                <a:tableStyleId>{21E4AEA4-8DFA-4A89-87EB-49C32662AFE0}</a:tableStyleId>
              </a:tblPr>
              <a:tblGrid>
                <a:gridCol w="2952522"/>
                <a:gridCol w="1663547"/>
                <a:gridCol w="2082188"/>
                <a:gridCol w="1949985"/>
                <a:gridCol w="1872868"/>
                <a:gridCol w="1428520"/>
              </a:tblGrid>
              <a:tr h="604926">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معانی</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الفاظ</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معانی</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الفاظ</a:t>
                      </a:r>
                      <a:endParaRPr lang="en-US" sz="2400" b="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معانی</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الفاظ</a:t>
                      </a:r>
                      <a:endParaRPr lang="en-US" sz="2400" dirty="0">
                        <a:latin typeface="Jameel Noori Nastaleeq" panose="02000503000000000004" pitchFamily="2" charset="-78"/>
                        <a:cs typeface="Jameel Noori Nastaleeq" panose="02000503000000000004" pitchFamily="2" charset="-78"/>
                      </a:endParaRPr>
                    </a:p>
                  </a:txBody>
                  <a:tcPr/>
                </a:tc>
              </a:tr>
              <a:tr h="60492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وہ چوڑا کنواں جس میں سیڑھیاں بنی ہوتی ہیں</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باؤلی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میل، ہم آہنگی</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مناسبت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دیوتا۔ بزرگ</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دیو </a:t>
                      </a:r>
                      <a:endParaRPr lang="en-US" sz="2400" dirty="0">
                        <a:latin typeface="Jameel Noori Nastaleeq" panose="02000503000000000004" pitchFamily="2" charset="-78"/>
                        <a:cs typeface="Jameel Noori Nastaleeq" panose="02000503000000000004" pitchFamily="2" charset="-78"/>
                      </a:endParaRPr>
                    </a:p>
                  </a:txBody>
                  <a:tcPr/>
                </a:tc>
              </a:tr>
              <a:tr h="5221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تازگی ، خوشی</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بشاشت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نظر آنا ، ہونا</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خواب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فرق ،  تمیز</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امتیاز </a:t>
                      </a:r>
                      <a:endParaRPr lang="en-US" sz="2400" dirty="0">
                        <a:latin typeface="Jameel Noori Nastaleeq" panose="02000503000000000004" pitchFamily="2" charset="-78"/>
                        <a:cs typeface="Jameel Noori Nastaleeq" panose="02000503000000000004" pitchFamily="2" charset="-78"/>
                      </a:endParaRPr>
                    </a:p>
                  </a:txBody>
                  <a:tcPr/>
                </a:tc>
              </a:tr>
              <a:tr h="60492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بغیر سوچے سمجھے</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بلا تامل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کام میں لگے ہوئے</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مصروف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قبر کی عمارت</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مقبرہ </a:t>
                      </a:r>
                      <a:endParaRPr lang="en-US" sz="2400" dirty="0">
                        <a:latin typeface="Jameel Noori Nastaleeq" panose="02000503000000000004" pitchFamily="2" charset="-78"/>
                        <a:cs typeface="Jameel Noori Nastaleeq" panose="02000503000000000004" pitchFamily="2" charset="-78"/>
                      </a:endParaRPr>
                    </a:p>
                  </a:txBody>
                  <a:tcPr/>
                </a:tc>
              </a:tr>
              <a:tr h="5077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دشمنی ، عداوت</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بیر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ترتیب سے</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باقاعدہ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اچھائیاں</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خوبیاں </a:t>
                      </a:r>
                      <a:endParaRPr lang="en-US" sz="2400" dirty="0">
                        <a:latin typeface="Jameel Noori Nastaleeq" panose="02000503000000000004" pitchFamily="2" charset="-78"/>
                        <a:cs typeface="Jameel Noori Nastaleeq" panose="02000503000000000004" pitchFamily="2" charset="-78"/>
                      </a:endParaRPr>
                    </a:p>
                  </a:txBody>
                  <a:tcPr/>
                </a:tc>
              </a:tr>
              <a:tr h="60492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پتوں کی بنی ہوئی سگریٹ</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پیڑی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خوش ہونا</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خوشی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دلچسپی</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شوق </a:t>
                      </a:r>
                      <a:endParaRPr lang="en-US" sz="2400" dirty="0">
                        <a:latin typeface="Jameel Noori Nastaleeq" panose="02000503000000000004" pitchFamily="2" charset="-78"/>
                        <a:cs typeface="Jameel Noori Nastaleeq" panose="02000503000000000004" pitchFamily="2" charset="-78"/>
                      </a:endParaRPr>
                    </a:p>
                  </a:txBody>
                  <a:tcPr/>
                </a:tc>
              </a:tr>
              <a:tr h="4967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بلا اجرت کام</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بیگار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دیکھ بھال</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نگہداشت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محبت، ہمدردی</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شفقت </a:t>
                      </a:r>
                      <a:endParaRPr lang="en-US" sz="2400" dirty="0">
                        <a:latin typeface="Jameel Noori Nastaleeq" panose="02000503000000000004" pitchFamily="2" charset="-78"/>
                        <a:cs typeface="Jameel Noori Nastaleeq" panose="02000503000000000004" pitchFamily="2" charset="-78"/>
                      </a:endParaRPr>
                    </a:p>
                  </a:txBody>
                  <a:tcPr/>
                </a:tc>
              </a:tr>
              <a:tr h="60492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پودے کے چاروں جانب پانی ڈالنے کی جگہ</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تھانولا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قائم، مضبوط</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برقرار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حقیقت</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سچائی </a:t>
                      </a:r>
                      <a:endParaRPr lang="en-US" sz="2400" dirty="0">
                        <a:latin typeface="Jameel Noori Nastaleeq" panose="02000503000000000004" pitchFamily="2" charset="-78"/>
                        <a:cs typeface="Jameel Noori Nastaleeq" panose="02000503000000000004" pitchFamily="2" charset="-78"/>
                      </a:endParaRPr>
                    </a:p>
                  </a:txBody>
                  <a:tcPr/>
                </a:tc>
              </a:tr>
              <a:tr h="60492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کیاریوں میں پھول لگانا</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چمن بنانا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روشنی، چکنا</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چمک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دھیرے دھیرے</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آہستہ </a:t>
                      </a:r>
                      <a:endParaRPr lang="en-US" sz="2400" dirty="0">
                        <a:latin typeface="Jameel Noori Nastaleeq" panose="02000503000000000004" pitchFamily="2" charset="-78"/>
                        <a:cs typeface="Jameel Noori Nastaleeq" panose="02000503000000000004" pitchFamily="2" charset="-78"/>
                      </a:endParaRPr>
                    </a:p>
                  </a:txBody>
                  <a:tcPr/>
                </a:tc>
              </a:tr>
              <a:tr h="57548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نگران اعلی</a:t>
                      </a:r>
                      <a:endParaRPr lang="en-US" sz="2400" kern="1200" dirty="0" smtClean="0">
                        <a:effectLst/>
                        <a:latin typeface="Jameel Noori Nastaleeq" panose="02000503000000000004" pitchFamily="2" charset="-78"/>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داروغہ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نرالا پن، جدت</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اُپج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چست ،  محنتی</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مستعد </a:t>
                      </a:r>
                      <a:endParaRPr lang="en-US" sz="2400" dirty="0">
                        <a:latin typeface="Jameel Noori Nastaleeq" panose="02000503000000000004" pitchFamily="2" charset="-78"/>
                        <a:cs typeface="Jameel Noori Nastaleeq" panose="02000503000000000004" pitchFamily="2" charset="-78"/>
                      </a:endParaRPr>
                    </a:p>
                  </a:txBody>
                  <a:tcPr/>
                </a:tc>
              </a:tr>
              <a:tr h="60492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جھاڑ پونچھ کرنا، صاف کرنا </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جھاڑنا بہارنا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صلاحیت، قابلیت</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استعدادا </a:t>
                      </a:r>
                      <a:endParaRPr lang="en-US" sz="2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effectLst/>
                          <a:latin typeface="Jameel Noori Nastaleeq" panose="02000503000000000004" pitchFamily="2" charset="-78"/>
                          <a:cs typeface="Jameel Noori Nastaleeq" panose="02000503000000000004" pitchFamily="2" charset="-78"/>
                        </a:rPr>
                        <a:t>دیکھ بھال</a:t>
                      </a:r>
                      <a:endParaRPr lang="en-US" sz="2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400" kern="1200" dirty="0" smtClean="0">
                          <a:effectLst/>
                          <a:latin typeface="Jameel Noori Nastaleeq" panose="02000503000000000004" pitchFamily="2" charset="-78"/>
                          <a:cs typeface="Jameel Noori Nastaleeq" panose="02000503000000000004" pitchFamily="2" charset="-78"/>
                        </a:rPr>
                        <a:t>سیوا </a:t>
                      </a:r>
                      <a:endParaRPr lang="en-US" sz="24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3379259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59865" y="745768"/>
            <a:ext cx="6096000" cy="5558316"/>
          </a:xfrm>
          <a:prstGeom prst="rect">
            <a:avLst/>
          </a:prstGeom>
        </p:spPr>
        <p:txBody>
          <a:bodyPr>
            <a:spAutoFit/>
          </a:bodyPr>
          <a:lstStyle/>
          <a:p>
            <a:pPr algn="ct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مرکزی خیال</a:t>
            </a:r>
            <a:endParaRPr lang="en-US" sz="32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ctr">
              <a:lnSpc>
                <a:spcPct val="107000"/>
              </a:lnSpc>
              <a:spcAft>
                <a:spcPts val="800"/>
              </a:spcAft>
            </a:pP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ct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مولوی عبدالحق کے مضمون ” نام دیو مالی کا مرکزی خیال یہ ہے کہ انسان کی عظمت، نیکی اور بڑائی کا معیار ذات یا مذہب سے نہیں بلکہ خلوص ، محبت ، خدمت خلق اور اپنے کام سے لگن میں پوشیدہ ہے۔ نام دیو مالی اپنی ذات اور حالات سے بالاتر ہو کر جس لگن اور دیانتداری سے اپنے کام کو عبادت  سمجھ کر انجام دیتا ہے، وہ انسانیت کا اعلیٰ نمونہ پیش کرتا ہے۔ نیکی وہی ہے جو خودنمائی یا صلے کی تمنا سے پاک ہو اور صرف دوسروں کو فائدہ پہنچانے کے لیے کی جائے ۔</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505250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8641" y="14540"/>
            <a:ext cx="11666863" cy="6598601"/>
          </a:xfrm>
          <a:prstGeom prst="rect">
            <a:avLst/>
          </a:prstGeom>
        </p:spPr>
        <p:txBody>
          <a:bodyPr wrap="square">
            <a:spAutoFit/>
          </a:bodyPr>
          <a:lstStyle/>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خلاصہ :۔ </a:t>
            </a:r>
            <a:endParaRPr lang="en-US" sz="28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28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قیس ہو کوہ کن ہو یا  حالی</a:t>
            </a:r>
            <a:endParaRPr lang="en-US" sz="28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عاشقی کچھ کسی کی ذات نہیں</a:t>
            </a:r>
            <a:endParaRPr lang="en-US" sz="28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نام دیو مقبرہ رابعہ دورانی کے باغ میں مالی تھا۔ وہ اپنے کام کو ایک مشن کی طرح انجام دیتا تھا اور اس میں اس قدر محو رہتا تھا کہ دنیا و مافیہا سے بے خبر ہو جاتا۔ اس کا چمن اس کے لیے صرف ایک باغ نہیں بلکہ اس کی اولاد کی مانند تھا۔ وہ پودوں کی دیکھ بھال اس محبت اور دلجمعی سے کرتا تھا جیسے ایک ماں اپنے بچوں کی دیکھ بھال کرتی ہے۔ ہر پودے کے پاس بیٹھ کر وہ اس کی مٹی صاف کرتا، پانی دیتا ، اس کی شاخوں کو درست کرتا اور ان سے باتیں کرتا ۔ اس کی یہ محبت اور لگن دیکھ کر راوی بھی اس سے  متاثر ہوتا اور اکثر اسے دیکھنے میں وقت گزار دیتا۔ نام دیو کی زندگی کا سب سے اہم پہلو اس کی محنت اور دیانتداری تھی۔ وہ اپنے کام میں اس قدر مگن تھا کہ اسے نہ ستائش کی تمنا تھی اور نہ صلے کی پروا۔ اس کا چمن ہمیشہ سبز و شاداب رہتا حتی کہ قحط سالی کے دوران بھی جب پورا علاقہ پانی کی قلت سے متاثر ہوا۔ نام دیو نے نہ صرف اپنے پودوں کو زندہ رکھا بلکہ ان کی حالت کو بہتر بنایا۔ وہ دن رات ایک کر کے دور دراز سے پانی لا کر اپنے چمن کی پیاس بجھاتا رہا۔ وہ سمجھتا تھا کہ یہ اس کی ذمہ داری ہے اور اپنے بچوں کی پرورش کرنے میں کسی انعام کا سوال پیدا نہیں ہوتا۔ نام دیو کی شخصیت کا ایک اور پہلو خدمت خلق تھا۔ </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4036452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7623" y="271020"/>
            <a:ext cx="11666863" cy="6415602"/>
          </a:xfrm>
          <a:prstGeom prst="rect">
            <a:avLst/>
          </a:prstGeom>
        </p:spPr>
        <p:txBody>
          <a:bodyPr wrap="square">
            <a:spAutoFit/>
          </a:bodyPr>
          <a:lstStyle/>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وہ جڑی بوٹیوں سے بیماریوں کا علاج کرنے میں ماہر تھا اور اپنے باغ سے دوا فراہم کر کے غریبوں کی مدد کرتا۔ وہ یہ کام بلا معاوضہ انجام دیتا اور اکثر دوسرے دیہاتوں میں بھی علاج کے لیے بلایا جاتا۔ اس کے دل میں غریبوں کے لیے خاص ہمدردی تھی اور وہ اپنی محدود آمدنی کے باوجود ضرورت مندوں کی مدد کرتا۔ جب نظام دکن نے ایک شاہی باغ لگانے کا حکم دیا تو ڈاکٹر سید سراج احسن نے نام دیو کو مقبرہ رابعہ دورانی کے باغ سے شاہی باغ میں منتقل کیا۔ شاہی باغ میں نام دیو نے اس جذبے اور لگن سے کام کیا۔ دوسرے مالی لڑائی جھگڑے اور شراب نوشی میں مبتلا تھے لیکن نام دیو ان سے مختلف تھا۔ وہ نہ کسی سے لڑتا ، نہ کوئی بری عادت رکھتا اور نہ ہی کبھی اپنی محنت پر غرور کرتا تھا۔ ایک دن شہد کی مکھیوں کے حملے میں نام دیو کی موت ہوئی۔ وہ اپنے کام میں اس قدر مشغول تھا کہ اسے پتا بھی نہ چلا کہ خطرہ اس کے قریب آگیا ہے۔ مکھیوں کے ڈنک نے اسے بے حال کر دیا اور وہ اپنی جان سے ہاتھ دھو بیٹھا۔ لیکن اس کی موت نے اسے ایک عام مالی سے ایک مثالی انسان اور ایک عظیم کردار بنادیا۔ مولوی عبدالحق نے آخر میں یہ نتیجہ اخذ کیا کہ نام دیو جیسا شخص اپنی ذات یا مذہب کی وجہ سے بڑا نہیں تھا، بلکہ اپنے کردار ، خلوص اور خدمت کی وجہ سے بڑا تھا۔ نیکی اور بڑائی ذات یا نسل کی مرہون منت نہیں بلکہ یہ اس بات پر منحصر ہے کہ انسان اپنی صلاحیتوں کو کتنا بہتر استعمال کرتا ہے اور دوسروں کو کتنا فائدہ پہنچاتا ہے۔ نام دیو مالی کی زندگی اس بات کی روشن مثال ہے کہ حقیقی نیکی وہی ہے جو دکھاوے اور ستائش سے پاک ہو اور انسان کا ہر عمل صرف خدا کی رضا کے لیے ہو۔</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957503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169" y="-550258"/>
            <a:ext cx="11964316" cy="4477636"/>
          </a:xfrm>
          <a:prstGeom prst="rect">
            <a:avLst/>
          </a:prstGeom>
        </p:spPr>
        <p:txBody>
          <a:bodyPr wrap="square">
            <a:spAutoFit/>
          </a:bodyPr>
          <a:lstStyle/>
          <a:p>
            <a:pPr algn="r">
              <a:lnSpc>
                <a:spcPct val="107000"/>
              </a:lnSpc>
              <a:spcAft>
                <a:spcPts val="800"/>
              </a:spcAft>
            </a:pP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 بھی لکھیں۔ نیچے دیے ہوئے نثر پارے کی تشریح کریں۔ تشریح سے پہلے مصنف کا نام سبق کا عنوان اور خط کشیدہ الفاظ کے معانی بھی لکھیں۔ </a:t>
            </a:r>
            <a:r>
              <a:rPr lang="en-US"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نمبر :1</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 </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اب مجھے اس سے دلگی ہونے لگی یہاں تک کہ بعض وقت اپنا کام چھوڑ کراسے دیکھا مگن رہتا۔ اس کے کوئی اولاد نہ تھی ۔ وہ اپنے پودوں اور پیڑوں ہی کو اپنی اولا د سمجھتا تھا اور اولاد کی طرح ان کی پرورش اور نگہداشت کرتا ۔ ان کو سرسبز اور شاداب دیکھ کر ایسا ہی خوش ہوتا جیسے ماں اپنے بچوں کو دیکھ کر خوش ہوتی ہے۔ وہ ایک ایک پودے کے پاس بیٹھتا ، ان کو پیار کرتا ، جھک جھک کے دیکھتا اور ایسا معلوم ہوتا گویا ان سے چپکے چپکے باتیں کر رہا ہے۔ جیسے جیسے وہ بڑھتے اور پھو لتے پھلتے ، اس کا دل بھی بڑھتا اور پھولتا تھا </a:t>
            </a:r>
            <a:endParaRPr lang="en-US" sz="3200" dirty="0">
              <a:latin typeface="Jameel Noori Nastaleeq" panose="02000503000000000004" pitchFamily="2" charset="-78"/>
              <a:cs typeface="Jameel Noori Nastaleeq" panose="02000503000000000004" pitchFamily="2" charset="-78"/>
            </a:endParaRPr>
          </a:p>
        </p:txBody>
      </p:sp>
      <p:sp>
        <p:nvSpPr>
          <p:cNvPr id="3" name="Rectangle 2"/>
          <p:cNvSpPr/>
          <p:nvPr/>
        </p:nvSpPr>
        <p:spPr>
          <a:xfrm>
            <a:off x="5978485" y="3729195"/>
            <a:ext cx="6096000" cy="3128805"/>
          </a:xfrm>
          <a:prstGeom prst="rect">
            <a:avLst/>
          </a:prstGeom>
        </p:spPr>
        <p:txBody>
          <a:bodyPr>
            <a:spAutoFit/>
          </a:bodyPr>
          <a:lstStyle/>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حواله </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متن</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عنوان</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نام دیو مالی </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کا نام</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مولوی عبد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الحق</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p:txBody>
      </p:sp>
      <p:graphicFrame>
        <p:nvGraphicFramePr>
          <p:cNvPr id="4" name="Table 3"/>
          <p:cNvGraphicFramePr>
            <a:graphicFrameLocks noGrp="1"/>
          </p:cNvGraphicFramePr>
          <p:nvPr>
            <p:extLst>
              <p:ext uri="{D42A27DB-BD31-4B8C-83A1-F6EECF244321}">
                <p14:modId xmlns:p14="http://schemas.microsoft.com/office/powerpoint/2010/main" val="3135676204"/>
              </p:ext>
            </p:extLst>
          </p:nvPr>
        </p:nvGraphicFramePr>
        <p:xfrm>
          <a:off x="290110" y="4679076"/>
          <a:ext cx="8604174" cy="1981200"/>
        </p:xfrm>
        <a:graphic>
          <a:graphicData uri="http://schemas.openxmlformats.org/drawingml/2006/table">
            <a:tbl>
              <a:tblPr firstRow="1" bandRow="1">
                <a:tableStyleId>{5C22544A-7EE6-4342-B048-85BDC9FD1C3A}</a:tableStyleId>
              </a:tblPr>
              <a:tblGrid>
                <a:gridCol w="1434029"/>
                <a:gridCol w="1434029"/>
                <a:gridCol w="1434029"/>
                <a:gridCol w="1434029"/>
                <a:gridCol w="1434029"/>
                <a:gridCol w="1434029"/>
              </a:tblGrid>
              <a:tr h="370840">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smtClean="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smtClean="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عجز و انکسار سے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ھک جھک کے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محو، مشغول</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مگن</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شوق</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دل چسپی</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سرسبز اور بار آور ہوتے</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پھولتے پھلتے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دیکھ بھال</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پرورش</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تروتازہ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سرسبز </a:t>
                      </a:r>
                      <a:endParaRPr lang="en-US" sz="2800" dirty="0">
                        <a:latin typeface="Jameel Noori Nastaleeq" panose="02000503000000000004" pitchFamily="2" charset="-78"/>
                        <a:cs typeface="Jameel Noori Nastaleeq" panose="02000503000000000004" pitchFamily="2" charset="-78"/>
                      </a:endParaRPr>
                    </a:p>
                  </a:txBody>
                  <a:tcPr/>
                </a:tc>
              </a:tr>
            </a:tbl>
          </a:graphicData>
        </a:graphic>
      </p:graphicFrame>
      <p:sp>
        <p:nvSpPr>
          <p:cNvPr id="5" name="Rectangle 4"/>
          <p:cNvSpPr/>
          <p:nvPr/>
        </p:nvSpPr>
        <p:spPr>
          <a:xfrm>
            <a:off x="2860822" y="3927378"/>
            <a:ext cx="2653290" cy="675441"/>
          </a:xfrm>
          <a:prstGeom prst="rect">
            <a:avLst/>
          </a:prstGeom>
        </p:spPr>
        <p:txBody>
          <a:bodyPr wrap="none">
            <a:spAutoFit/>
          </a:bodyPr>
          <a:lstStyle/>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a:t>
            </a:r>
            <a:endPar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4159014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119" y="182022"/>
            <a:ext cx="12030418" cy="6516399"/>
          </a:xfrm>
          <a:prstGeom prst="rect">
            <a:avLst/>
          </a:prstGeom>
        </p:spPr>
        <p:txBody>
          <a:bodyPr wrap="square">
            <a:spAutoFit/>
          </a:bodyPr>
          <a:lstStyle/>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سیاق و سباق :۔ </a:t>
            </a:r>
            <a:endParaRPr lang="en-US"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یہ پیراگراف مولوی عبدالحق کی کہانی ” نام دیو۔ مالی سے لیا گیا ہے، جو ایک شخص کی باغبانی سے محبت اور پودوں کے ساتھ اس کی گہری وابستگی کی عکاسی کرتا ہے۔ وہ اپنے پودوں کو اولاد کی طرح سمجھتا ہے اور ان کی دیکھ بھال میں خوشی محسوس کرتا ہے۔ اس کی زندگی کا مرکز اس کا باغ ہے اور جب پودے بڑھتے ہیں، تو اسے وہی خوشی محسوس ہوتی ہے جو ایک ماں اپنے بچوں کو پروان چڑھتے دیکھ کر محسوس کرتی ہے</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endParaRPr lang="en-US"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اس اقتباس میں ایک شخص کی اپنے پودوں کے ساتھ گہری محبت اور لگاؤ کو بیان کیا گیا ہے۔ وہ شخص اپنے پودوں کو اپنی اولاد کی طرح سمجھتا ہے اور ان کی دیکھ بھال انتہائی محبت اور توجہ سے کرتا ہے، جیسے ایک ماں اپنے بچوں کی پرورش کرتی ہے، ویسے ہی وہ اپنے پودوں کو سنوارتا ہے اور ان کے بڑھنے اور خوبصورت ہونے پر خوشی محسوس کرتا ہے۔ یہ اقتباس ہمیں بتاتا ہے کہ وہ شخص دنیا کی دیگر چیزوں سے بے پروا ہو کر اپنے پودوں میں کھویا رہتا ہے۔ اس کی توجہ صرف اپنے پودوں کی نگہداشت پر مرکوز ہوتی ہے۔ وہ ان کے ساتھ اتنی محبت کرتا ہے کہ انھیں پیار سے دیکھتا اور محسوس کرتا ہے جیسے اس کے لیے زندہ وجود رکھتے ہوں۔ پودوں کے بڑھنے اور پھولنے ۔ کے ساتھ اس کے دل میں بھی خوشی ہوتی ہے۔ یہ ایک گہری علامت ہے کہ وہ شخص اپنی زندگی کو ان پودوں کے ذریعے معنی دیتا ہے</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130292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7455" y="-48170"/>
            <a:ext cx="11894545" cy="5977277"/>
          </a:xfrm>
          <a:prstGeom prst="rect">
            <a:avLst/>
          </a:prstGeom>
        </p:spPr>
        <p:txBody>
          <a:bodyPr wrap="square">
            <a:spAutoFit/>
          </a:bodyPr>
          <a:lstStyle/>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نمبر :</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2</a:t>
            </a:r>
            <a:r>
              <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باغ کے داروغہ ( عبد الرحیم خان فینسی) خود بھی بڑے کارگزار اور مستعد شخص ہیں اور  دوسروں سے بھی کھینچ تان کر کام لیتے ہیں۔  اکثر مالیوں کو ڈانٹ ڈپٹ کرنی پڑتی ہے۔ ورنہ ذرا  بھی نگرانی  میں ڈھیل ہوئی ہاتھ پر ہاتھ رکھ کر بیٹھ گئے یا بیڑی پینے لگے یا سائے میں جا لیے۔ عام طور پر انسان فطرتاً کاہل اور کام چور واقع ہوا ہے۔ آرام طبلی ہم میں کچھ موروثی ہو گئی ہے لیکن نام دیو کو کبھی کچھ کہنے سننے کی نوبت نہ آئی ۔ وہ دنیا و مافیہا سے بے خبر اپنے کام میں لگا رہتا۔ نہ ستائش کی تمنا نہ صلے کی پرواہ۔ </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حواله متن</a:t>
            </a:r>
            <a:r>
              <a:rPr lang="en-US"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عنوان :۔ </a:t>
            </a:r>
            <a:endPar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نام دیو۔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مال</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کا </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نام</a:t>
            </a:r>
            <a:r>
              <a:rPr lang="ur-PK"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endPar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مولوی عبد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الحق</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p:txBody>
      </p:sp>
      <p:graphicFrame>
        <p:nvGraphicFramePr>
          <p:cNvPr id="3" name="Table 2"/>
          <p:cNvGraphicFramePr>
            <a:graphicFrameLocks noGrp="1"/>
          </p:cNvGraphicFramePr>
          <p:nvPr>
            <p:extLst>
              <p:ext uri="{D42A27DB-BD31-4B8C-83A1-F6EECF244321}">
                <p14:modId xmlns:p14="http://schemas.microsoft.com/office/powerpoint/2010/main" val="3545084779"/>
              </p:ext>
            </p:extLst>
          </p:nvPr>
        </p:nvGraphicFramePr>
        <p:xfrm>
          <a:off x="996415" y="4575570"/>
          <a:ext cx="8128002" cy="1554480"/>
        </p:xfrm>
        <a:graphic>
          <a:graphicData uri="http://schemas.openxmlformats.org/drawingml/2006/table">
            <a:tbl>
              <a:tblPr firstRow="1" bandRow="1">
                <a:tableStyleId>{5C22544A-7EE6-4342-B048-85BDC9FD1C3A}</a:tableStyleId>
              </a:tblPr>
              <a:tblGrid>
                <a:gridCol w="1354667"/>
                <a:gridCol w="1354667"/>
                <a:gridCol w="1354667"/>
                <a:gridCol w="1354667"/>
                <a:gridCol w="1354667"/>
                <a:gridCol w="1354667"/>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معانی</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معانی</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معانی</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انعام</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صلے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دیکھ بھال</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نگرانی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کام کرنے والا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کارگزار</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سرزنش</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ڈانٹ ڈپٹ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باپ کا دادا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موروثی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محنت سے</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کھینچ تان کر </a:t>
                      </a:r>
                      <a:endParaRPr lang="en-US" sz="2800" dirty="0">
                        <a:latin typeface="Jameel Noori Nastaleeq" panose="02000503000000000004" pitchFamily="2" charset="-78"/>
                        <a:cs typeface="Jameel Noori Nastaleeq" panose="02000503000000000004" pitchFamily="2" charset="-78"/>
                      </a:endParaRPr>
                    </a:p>
                  </a:txBody>
                  <a:tcPr/>
                </a:tc>
              </a:tr>
            </a:tbl>
          </a:graphicData>
        </a:graphic>
      </p:graphicFrame>
      <p:sp>
        <p:nvSpPr>
          <p:cNvPr id="4" name="Rectangle 3"/>
          <p:cNvSpPr/>
          <p:nvPr/>
        </p:nvSpPr>
        <p:spPr>
          <a:xfrm>
            <a:off x="2755167" y="3322787"/>
            <a:ext cx="2924198" cy="740203"/>
          </a:xfrm>
          <a:prstGeom prst="rect">
            <a:avLst/>
          </a:prstGeom>
        </p:spPr>
        <p:txBody>
          <a:bodyPr wrap="none">
            <a:spAutoFit/>
          </a:bodyPr>
          <a:lstStyle/>
          <a:p>
            <a:pPr algn="r">
              <a:lnSpc>
                <a:spcPct val="107000"/>
              </a:lnSpc>
              <a:spcAft>
                <a:spcPts val="800"/>
              </a:spcAft>
            </a:pPr>
            <a:r>
              <a:rPr lang="ar-SA" sz="4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a:t>
            </a:r>
            <a:endParaRPr lang="en-US" sz="4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2021768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4236" y="-82346"/>
            <a:ext cx="12037764" cy="6723379"/>
          </a:xfrm>
          <a:prstGeom prst="rect">
            <a:avLst/>
          </a:prstGeom>
        </p:spPr>
        <p:txBody>
          <a:bodyPr wrap="square">
            <a:spAutoFit/>
          </a:bodyPr>
          <a:lstStyle/>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سیاق و سباق :۔ </a:t>
            </a:r>
            <a:endPar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یہ اقتباس مولوی عبدالحق کی کہانی ” نام دیو مالی " سے ہے، جس میں عبدالرحیم خاں فینسی، باغ کے داروغہ کی محنت اور ذمہ داری کو ظاہر کیا گیا ہے۔ وہ اپنے ماتحتوں سے سخت محنت کرواتے ہیں اور انھیں ڈانٹ کر کام پر مجبور کرتے ہیں، کیونکہ اگر انھیں آزاد چھوڑا جائے تو وہ آرام کی طرف مائل ہو جاتے ہیں۔ یہ عبارت محنت، استقامت اور ایک مثالی کارکن کی تصویر پیش کرتی ہے</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endPar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اس اقتباس میں مصنف نے باغ کے داروغہ یعنی عبد الرحیم خاں فینسی کی شخصیت اور ان کے کام کرنے کے انداز کو بیان کیا ہے۔ مصنف بتاتا ہے کہ عبدالرحیم خاں فینسی ایک نہایت کارگزار اور محنتی انسان ہیں جو اپنے کام میں مستعد رہتے ہیں اور دوسروں سے بھی سخت محنت کرواتے ہیں ۔ اکثر مالیوں کو کام میں غفلت برتنے پر ڈانٹنا پڑتا ہے کیونکہ اگر ان کی نگرانی میں ڈھیل ہو جائے تو وہ مست ہو جاتے ہیں ، ہاتھ پر ہاتھ رکھ لیتے ہیں یا بیکار کاموں میں مصروف ہو جاتے ہیں۔ مصنف انسان کی فطری کمزوریوں کا ذکر کرتے ہوے بتاتا ہے کہ انسان قدرتی طور پر کچھ کاہل اور کام چور واقع ہوا ہے اور آرام کی طلب اسے وراثت میں ملی ہے۔ یعنی یہ صفات ہمارے اندر فطری طور پر موجود ہیں۔ تاہم نام دیو ایک ایسا کردار ہے جسے کبھی ڈانٹنے کی ضرورت نہیں پڑی ۔ وہ اپنے کام میں مستعد اور توجہ مرکوز رکھتا ہے، اس کے لیے تعریف یا کسی انعام کی خواہش نہیں ہوتی ۔ یہ رویہ ایک مثالی کردار کی طرف اشارہ کرتا ہے</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1460498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9658" y="134155"/>
            <a:ext cx="11644829" cy="5318123"/>
          </a:xfrm>
          <a:prstGeom prst="rect">
            <a:avLst/>
          </a:prstGeom>
        </p:spPr>
        <p:txBody>
          <a:bodyPr wrap="square">
            <a:spAutoFit/>
          </a:bodyPr>
          <a:lstStyle/>
          <a:p>
            <a:pPr algn="r">
              <a:lnSpc>
                <a:spcPct val="107000"/>
              </a:lnSpc>
              <a:spcAft>
                <a:spcPts val="800"/>
              </a:spcAft>
            </a:pP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نمبر </a:t>
            </a:r>
            <a:r>
              <a:rPr lang="fa-IR"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۳</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گرمی ہو یا جاڑا ، دھوپ ہو یا سایہ وہ دن رات برابر کام کرتا رہالیکن اسے کبھی یہ خیال نہ آیا کہ میں بہت کام کرتا ہوں یا میرا کام دوسروں سے بہتر ہے۔ اس لیے اُسے اپنے کام پر فخر یا غرور نہ تھا۔ وہ یہ باتیں جانتا ہی نہ تھا۔ اسے کسی سے بیر  تھا نہ جلاپا۔ وہ سب کو اچھا سجھتا اور سب سے محبت کرتا تھا۔ وہ غریبوں کی مدد کرتا، وقت پر کام آتا، آدمیوں جانوروں، پودوں کی خدمت کرتا لیکن اسے بھی یہ احساس نہ ہوا کہ وہ کوئی نیک کام کر رہا ہے۔ نیکی اس وقت تک نیکی ہے جب تک آدمی کو یہ نہ معلوم ہو کہ وہ کوئی نیک کام کر رہا ہے ۔ جہاں اس نے یہ سمجھنا شروع کیا، نیکی نیکی نہیں رہتی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endPar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حواله متن</a:t>
            </a:r>
            <a:r>
              <a:rPr lang="en-US"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عنوان</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نام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دیو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مالی</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کا </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نام</a:t>
            </a:r>
            <a:r>
              <a:rPr lang="ur-PK"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endPar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مولوی عبد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الحق</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p:txBody>
      </p:sp>
      <p:graphicFrame>
        <p:nvGraphicFramePr>
          <p:cNvPr id="3" name="Table 2"/>
          <p:cNvGraphicFramePr>
            <a:graphicFrameLocks noGrp="1"/>
          </p:cNvGraphicFramePr>
          <p:nvPr>
            <p:extLst>
              <p:ext uri="{D42A27DB-BD31-4B8C-83A1-F6EECF244321}">
                <p14:modId xmlns:p14="http://schemas.microsoft.com/office/powerpoint/2010/main" val="896840760"/>
              </p:ext>
            </p:extLst>
          </p:nvPr>
        </p:nvGraphicFramePr>
        <p:xfrm>
          <a:off x="99152" y="3622567"/>
          <a:ext cx="10300770" cy="2346960"/>
        </p:xfrm>
        <a:graphic>
          <a:graphicData uri="http://schemas.openxmlformats.org/drawingml/2006/table">
            <a:tbl>
              <a:tblPr firstRow="1" bandRow="1">
                <a:tableStyleId>{5C22544A-7EE6-4342-B048-85BDC9FD1C3A}</a:tableStyleId>
              </a:tblPr>
              <a:tblGrid>
                <a:gridCol w="1716795"/>
                <a:gridCol w="960304"/>
                <a:gridCol w="2963538"/>
                <a:gridCol w="1226543"/>
                <a:gridCol w="1716795"/>
                <a:gridCol w="1716795"/>
              </a:tblGrid>
              <a:tr h="370840">
                <a:tc>
                  <a:txBody>
                    <a:bodyPr/>
                    <a:lstStyle/>
                    <a:p>
                      <a:pPr algn="ct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a:t>
                      </a: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لفاظ </a:t>
                      </a:r>
                      <a:endParaRPr lang="en-US" sz="2600" b="0" dirty="0" smtClean="0">
                        <a:latin typeface="Jameel Noori Nastaleeq" panose="02000503000000000004" pitchFamily="2" charset="-78"/>
                        <a:cs typeface="Jameel Noori Nastaleeq" panose="02000503000000000004" pitchFamily="2" charset="-78"/>
                      </a:endParaRPr>
                    </a:p>
                  </a:txBody>
                  <a:tcPr/>
                </a:tc>
                <a:tc>
                  <a:txBody>
                    <a:bodyPr/>
                    <a:lstStyle/>
                    <a:p>
                      <a:pPr algn="ct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a:t>
                      </a: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لفاظ </a:t>
                      </a:r>
                      <a:endParaRPr lang="en-US" sz="2600" b="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a:t>
                      </a: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لفاظ </a:t>
                      </a:r>
                      <a:endParaRPr lang="en-US" sz="2600" b="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میلا یا مٹیالا پانی۔</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 گدلا پانی </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پودے کی زمین کے اوپر کی تہہ یا سطح ۔</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تھانولا</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مختلف قسم کی قومیں ، فرقہ واریت</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نیچ قوم</a:t>
                      </a:r>
                      <a:endParaRPr lang="en-US" sz="26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اعلیٰ درجہ یا معیار</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 کمال </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باغ</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چمن</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خدمت ، دیکھ بھال </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سیوا</a:t>
                      </a:r>
                      <a:endParaRPr lang="en-US" sz="26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زبردستی کا کام، جبراً کیا جانے والا کام</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بیکار </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انعام ، تعریف</a:t>
                      </a:r>
                      <a:r>
                        <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صله </a:t>
                      </a:r>
                      <a:endParaRPr lang="en-US" sz="2600" dirty="0">
                        <a:latin typeface="Jameel Noori Nastaleeq" panose="02000503000000000004" pitchFamily="2" charset="-78"/>
                        <a:cs typeface="Jameel Noori Nastaleeq" panose="02000503000000000004" pitchFamily="2" charset="-78"/>
                      </a:endParaRPr>
                    </a:p>
                  </a:txBody>
                  <a:tcPr/>
                </a:tc>
              </a:tr>
            </a:tbl>
          </a:graphicData>
        </a:graphic>
      </p:graphicFrame>
      <p:sp>
        <p:nvSpPr>
          <p:cNvPr id="4" name="Rectangle 3"/>
          <p:cNvSpPr/>
          <p:nvPr/>
        </p:nvSpPr>
        <p:spPr>
          <a:xfrm>
            <a:off x="3141770" y="2616946"/>
            <a:ext cx="3474028" cy="869790"/>
          </a:xfrm>
          <a:prstGeom prst="rect">
            <a:avLst/>
          </a:prstGeom>
        </p:spPr>
        <p:txBody>
          <a:bodyPr wrap="none">
            <a:spAutoFit/>
          </a:bodyPr>
          <a:lstStyle/>
          <a:p>
            <a:pPr algn="r">
              <a:lnSpc>
                <a:spcPct val="107000"/>
              </a:lnSpc>
              <a:spcAft>
                <a:spcPts val="800"/>
              </a:spcAft>
            </a:pPr>
            <a:r>
              <a:rPr lang="ar-SA" sz="4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 </a:t>
            </a:r>
            <a:endParaRPr lang="en-US" sz="4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161516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48773"/>
            <a:ext cx="12019402" cy="6916381"/>
          </a:xfrm>
          <a:prstGeom prst="rect">
            <a:avLst/>
          </a:prstGeom>
        </p:spPr>
        <p:txBody>
          <a:bodyPr wrap="square">
            <a:spAutoFit/>
          </a:bodyPr>
          <a:lstStyle/>
          <a:p>
            <a:pPr algn="r">
              <a:lnSpc>
                <a:spcPct val="107000"/>
              </a:lnSpc>
              <a:spcAft>
                <a:spcPts val="800"/>
              </a:spcAft>
            </a:pPr>
            <a:r>
              <a:rPr lang="en-US" sz="30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سیاق و سباق :۔ </a:t>
            </a:r>
            <a:endPar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یہ سبق مولوی عبدالحق کی تحریر ” نام دیو  " سے ہے، جس میں ایک محنتی مالی کی زندگی بیان کی گئی ہے۔ نام دیو پودوں کی دیکھ بھال کرتا تھا اور اپنی محنت کو خوشی سمجھتا تھا، نہ کہ انعام کی خواہش میں ۔ اس کی سادگی ، دل کی صفائی اور کام سے محبت اسے ایک بہترین انسان بناتی تھی</a:t>
            </a:r>
            <a:r>
              <a:rPr lang="ar-SA" sz="30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0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endParaRPr lang="en-US" sz="3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000" dirty="0">
                <a:latin typeface="Jameel Noori Nastaleeq" panose="02000503000000000004" pitchFamily="2" charset="-78"/>
                <a:ea typeface="Calibri" panose="020F0502020204030204" pitchFamily="34" charset="0"/>
                <a:cs typeface="Jameel Noori Nastaleeq" panose="02000503000000000004" pitchFamily="2" charset="-78"/>
              </a:rPr>
              <a:t>اس نثر پارے میں مولوی عبدالحق نے نام دیو کی شخصیت اور اس کے کام کرنے کے طریقے کو بہترین طور پر بیان کیا ہے ۔ وہ ایک سادہ مزاج شخص تھا جس کا مقصد صرف کام کرنا تھا ، چاہے وہ شدیدگرمی  ہو یا سردی، یا پھر دھوپ ہو یا سایہ، وہ ہمیشہ اپنے کام میں مگن رہتا۔ اس کے کام کرنے کا طریقہ نہ صرف دوسروں کے لیے ایک نمونہ تھا، بلکہ اس کی نیکی اور محنت اس کے کردار کا عکاس تھی۔ اس نے کبھی یہ نہیں سوچا کہ وہ کتنی محنت کر رہا ہے یا اس کا کام دوسروں سے بہتر ہے۔ وہ اپنی محنت کو فرض سمجھتا تھا اور اس میں کوئی فخر یا غرور نہیں تھا۔ اس کا یہ طرز عمل اس بات کی نشاندہی کرتا ہے کہ نیکی وہ نہیں ہے جو ہمیں خود کو دکھانے کے لیے کی جائے، بلکہ نیکی وہ ہے جو دل کی خوشی اور جذبے سے کی جائے بغیر کسی توقع کے ۔ نام دیو کی زندگی کا مقصد صرف اپنے کام میں کمال پیدا کرنا اور دوسروں کی خدمت کرنا تھا اور اس میں اس نے کامیابی حاصل کی ۔ اس کی محنت اور نیک طبیعت اسے حقیقتاً بڑا انسان بناتا ہے، کیونکہ اس نے اپنی صلاحیتوں کو کمال تک پہنچانے کی کوشش کی اور اس سے دوسروں کو فائدہ پہنچایا</a:t>
            </a:r>
            <a:endParaRPr lang="en-US" sz="30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4119016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13234" y="233278"/>
            <a:ext cx="6096000" cy="6460679"/>
          </a:xfrm>
          <a:prstGeom prst="rect">
            <a:avLst/>
          </a:prstGeom>
        </p:spPr>
        <p:txBody>
          <a:bodyPr>
            <a:spAutoFit/>
          </a:bodyPr>
          <a:lstStyle/>
          <a:p>
            <a:pPr algn="r">
              <a:lnSpc>
                <a:spcPct val="107000"/>
              </a:lnSpc>
              <a:spcAft>
                <a:spcPts val="800"/>
              </a:spcAft>
            </a:pPr>
            <a:r>
              <a:rPr lang="ar-SA" sz="2400" dirty="0">
                <a:latin typeface="Jameel Noori Nastaleeq" panose="02000503000000000004" pitchFamily="2" charset="-78"/>
                <a:ea typeface="Calibri" panose="020F0502020204030204" pitchFamily="34" charset="0"/>
                <a:cs typeface="Jameel Noori Nastaleeq" panose="02000503000000000004" pitchFamily="2" charset="-78"/>
              </a:rPr>
              <a:t>حل مشقی </a:t>
            </a:r>
            <a:r>
              <a:rPr lang="ar-SA" sz="2400" dirty="0" smtClean="0">
                <a:latin typeface="Jameel Noori Nastaleeq" panose="02000503000000000004" pitchFamily="2" charset="-78"/>
                <a:ea typeface="Calibri" panose="020F0502020204030204" pitchFamily="34" charset="0"/>
                <a:cs typeface="Jameel Noori Nastaleeq" panose="02000503000000000004" pitchFamily="2" charset="-78"/>
              </a:rPr>
              <a:t>سوالات</a:t>
            </a:r>
            <a:r>
              <a:rPr lang="en-US" sz="24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400" dirty="0">
                <a:latin typeface="Jameel Noori Nastaleeq" panose="02000503000000000004" pitchFamily="2" charset="-78"/>
                <a:ea typeface="Calibri" panose="020F0502020204030204" pitchFamily="34" charset="0"/>
                <a:cs typeface="Jameel Noori Nastaleeq" panose="02000503000000000004" pitchFamily="2" charset="-78"/>
              </a:rPr>
              <a:t>ا۔ سبق نام دیو مالی کے متن کے حوالے سے درست جواب پر (✔️ ) کا نشان لگا ئیں</a:t>
            </a:r>
            <a:r>
              <a:rPr lang="ar-SA" sz="24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4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400" dirty="0" smtClean="0">
                <a:latin typeface="Jameel Noori Nastaleeq" panose="02000503000000000004" pitchFamily="2" charset="-78"/>
                <a:ea typeface="Calibri" panose="020F0502020204030204" pitchFamily="34" charset="0"/>
                <a:cs typeface="Jameel Noori Nastaleeq" panose="02000503000000000004" pitchFamily="2" charset="-78"/>
              </a:rPr>
              <a:t>1</a:t>
            </a:r>
            <a:r>
              <a:rPr lang="ar-SA" sz="24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2400" dirty="0">
                <a:latin typeface="Jameel Noori Nastaleeq" panose="02000503000000000004" pitchFamily="2" charset="-78"/>
                <a:ea typeface="Calibri" panose="020F0502020204030204" pitchFamily="34" charset="0"/>
                <a:cs typeface="Jameel Noori Nastaleeq" panose="02000503000000000004" pitchFamily="2" charset="-78"/>
              </a:rPr>
              <a:t>نام دیو پودوں اور پیڑوں کو سجھتا تھا</a:t>
            </a:r>
            <a:r>
              <a:rPr lang="en-US" sz="24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4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400" dirty="0">
                <a:latin typeface="Jameel Noori Nastaleeq" panose="02000503000000000004" pitchFamily="2" charset="-78"/>
                <a:ea typeface="Calibri" panose="020F0502020204030204" pitchFamily="34" charset="0"/>
                <a:cs typeface="Jameel Noori Nastaleeq" panose="02000503000000000004" pitchFamily="2" charset="-78"/>
              </a:rPr>
              <a:t>(الف) اپنا دوست</a:t>
            </a:r>
            <a:endParaRPr lang="en-US" sz="24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400" dirty="0">
                <a:latin typeface="Jameel Noori Nastaleeq" panose="02000503000000000004" pitchFamily="2" charset="-78"/>
                <a:ea typeface="Calibri" panose="020F0502020204030204" pitchFamily="34" charset="0"/>
                <a:cs typeface="Jameel Noori Nastaleeq" panose="02000503000000000004" pitchFamily="2" charset="-78"/>
              </a:rPr>
              <a:t>(ب) اپنادشمن</a:t>
            </a:r>
            <a:endParaRPr lang="en-US" sz="24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400" dirty="0">
                <a:latin typeface="Jameel Noori Nastaleeq" panose="02000503000000000004" pitchFamily="2" charset="-78"/>
                <a:ea typeface="Calibri" panose="020F0502020204030204" pitchFamily="34" charset="0"/>
                <a:cs typeface="Jameel Noori Nastaleeq" panose="02000503000000000004" pitchFamily="2" charset="-78"/>
              </a:rPr>
              <a:t>(ج) اپنا بجن</a:t>
            </a:r>
            <a:endParaRPr lang="en-US" sz="24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4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(ر) اپنی </a:t>
            </a:r>
            <a:r>
              <a:rPr lang="ar-SA" sz="24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اولاد</a:t>
            </a:r>
            <a:r>
              <a:rPr lang="en-US" sz="24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400" dirty="0" smtClean="0">
                <a:latin typeface="Jameel Noori Nastaleeq" panose="02000503000000000004" pitchFamily="2" charset="-78"/>
                <a:ea typeface="Calibri" panose="020F0502020204030204" pitchFamily="34" charset="0"/>
                <a:cs typeface="Jameel Noori Nastaleeq" panose="02000503000000000004" pitchFamily="2" charset="-78"/>
              </a:rPr>
              <a:t>2</a:t>
            </a:r>
            <a:r>
              <a:rPr lang="ar-SA" sz="24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2400" dirty="0">
                <a:latin typeface="Jameel Noori Nastaleeq" panose="02000503000000000004" pitchFamily="2" charset="-78"/>
                <a:ea typeface="Calibri" panose="020F0502020204030204" pitchFamily="34" charset="0"/>
                <a:cs typeface="Jameel Noori Nastaleeq" panose="02000503000000000004" pitchFamily="2" charset="-78"/>
              </a:rPr>
              <a:t>نام دیو کے لگائے ہوئے پورے ہمیشہ</a:t>
            </a:r>
            <a:r>
              <a:rPr lang="en-US" sz="24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4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400" dirty="0">
                <a:latin typeface="Jameel Noori Nastaleeq" panose="02000503000000000004" pitchFamily="2" charset="-78"/>
                <a:ea typeface="Calibri" panose="020F0502020204030204" pitchFamily="34" charset="0"/>
                <a:cs typeface="Jameel Noori Nastaleeq" panose="02000503000000000004" pitchFamily="2" charset="-78"/>
              </a:rPr>
              <a:t>(الف) تلف ہوئے</a:t>
            </a:r>
            <a:endParaRPr lang="en-US" sz="24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4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(ب) پروان چڑ ھے</a:t>
            </a:r>
            <a:endParaRPr lang="en-US" sz="24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400" dirty="0">
                <a:latin typeface="Jameel Noori Nastaleeq" panose="02000503000000000004" pitchFamily="2" charset="-78"/>
                <a:ea typeface="Calibri" panose="020F0502020204030204" pitchFamily="34" charset="0"/>
                <a:cs typeface="Jameel Noori Nastaleeq" panose="02000503000000000004" pitchFamily="2" charset="-78"/>
              </a:rPr>
              <a:t>(ج) سوکھ کر رہ گئے</a:t>
            </a:r>
            <a:endParaRPr lang="en-US" sz="24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400" dirty="0">
                <a:latin typeface="Jameel Noori Nastaleeq" panose="02000503000000000004" pitchFamily="2" charset="-78"/>
                <a:ea typeface="Calibri" panose="020F0502020204030204" pitchFamily="34" charset="0"/>
                <a:cs typeface="Jameel Noori Nastaleeq" panose="02000503000000000004" pitchFamily="2" charset="-78"/>
              </a:rPr>
              <a:t>(د) ویسے کے ویسے </a:t>
            </a:r>
            <a:r>
              <a:rPr lang="ar-SA" sz="2400" dirty="0" smtClean="0">
                <a:latin typeface="Jameel Noori Nastaleeq" panose="02000503000000000004" pitchFamily="2" charset="-78"/>
                <a:ea typeface="Calibri" panose="020F0502020204030204" pitchFamily="34" charset="0"/>
                <a:cs typeface="Jameel Noori Nastaleeq" panose="02000503000000000004" pitchFamily="2" charset="-78"/>
              </a:rPr>
              <a:t>رہے</a:t>
            </a:r>
            <a:r>
              <a:rPr lang="en-US" sz="24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endParaRPr lang="en-US" sz="24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
        <p:nvSpPr>
          <p:cNvPr id="3" name="Rectangle 2"/>
          <p:cNvSpPr/>
          <p:nvPr/>
        </p:nvSpPr>
        <p:spPr>
          <a:xfrm>
            <a:off x="-1160444" y="-416548"/>
            <a:ext cx="6096000" cy="7760330"/>
          </a:xfrm>
          <a:prstGeom prst="rect">
            <a:avLst/>
          </a:prstGeom>
        </p:spPr>
        <p:txBody>
          <a:bodyPr>
            <a:spAutoFit/>
          </a:bodyPr>
          <a:lstStyle/>
          <a:p>
            <a:pPr algn="r">
              <a:lnSpc>
                <a:spcPct val="107000"/>
              </a:lnSpc>
              <a:spcAft>
                <a:spcPts val="800"/>
              </a:spcAft>
            </a:pPr>
            <a:r>
              <a:rPr lang="en-US" sz="2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200" dirty="0" smtClean="0">
                <a:latin typeface="Jameel Noori Nastaleeq" panose="02000503000000000004" pitchFamily="2" charset="-78"/>
                <a:ea typeface="Calibri" panose="020F0502020204030204" pitchFamily="34" charset="0"/>
                <a:cs typeface="Jameel Noori Nastaleeq" panose="02000503000000000004" pitchFamily="2" charset="-78"/>
              </a:rPr>
              <a:t>3</a:t>
            </a:r>
            <a:r>
              <a:rPr lang="ar-SA" sz="2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2200" dirty="0">
                <a:latin typeface="Jameel Noori Nastaleeq" panose="02000503000000000004" pitchFamily="2" charset="-78"/>
                <a:ea typeface="Calibri" panose="020F0502020204030204" pitchFamily="34" charset="0"/>
                <a:cs typeface="Jameel Noori Nastaleeq" panose="02000503000000000004" pitchFamily="2" charset="-78"/>
              </a:rPr>
              <a:t>نام دیو بچوں کا علاج کرتا تھا</a:t>
            </a:r>
            <a:r>
              <a:rPr lang="en-US" sz="2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200" dirty="0">
                <a:latin typeface="Jameel Noori Nastaleeq" panose="02000503000000000004" pitchFamily="2" charset="-78"/>
                <a:ea typeface="Calibri" panose="020F0502020204030204" pitchFamily="34" charset="0"/>
                <a:cs typeface="Jameel Noori Nastaleeq" panose="02000503000000000004" pitchFamily="2" charset="-78"/>
              </a:rPr>
              <a:t>(الف) تعویذ گنڈوں </a:t>
            </a:r>
            <a:r>
              <a:rPr lang="ar-SA" sz="2200" dirty="0" smtClean="0">
                <a:latin typeface="Jameel Noori Nastaleeq" panose="02000503000000000004" pitchFamily="2" charset="-78"/>
                <a:ea typeface="Calibri" panose="020F0502020204030204" pitchFamily="34" charset="0"/>
                <a:cs typeface="Jameel Noori Nastaleeq" panose="02000503000000000004" pitchFamily="2" charset="-78"/>
              </a:rPr>
              <a:t>سے</a:t>
            </a:r>
            <a:r>
              <a:rPr lang="en-US" sz="2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200" dirty="0">
                <a:latin typeface="Jameel Noori Nastaleeq" panose="02000503000000000004" pitchFamily="2" charset="-78"/>
                <a:ea typeface="Calibri" panose="020F0502020204030204" pitchFamily="34" charset="0"/>
                <a:cs typeface="Jameel Noori Nastaleeq" panose="02000503000000000004" pitchFamily="2" charset="-78"/>
              </a:rPr>
              <a:t>(ب) ٹونے ٹوٹکوں </a:t>
            </a:r>
            <a:r>
              <a:rPr lang="ar-SA" sz="2200" dirty="0" smtClean="0">
                <a:latin typeface="Jameel Noori Nastaleeq" panose="02000503000000000004" pitchFamily="2" charset="-78"/>
                <a:ea typeface="Calibri" panose="020F0502020204030204" pitchFamily="34" charset="0"/>
                <a:cs typeface="Jameel Noori Nastaleeq" panose="02000503000000000004" pitchFamily="2" charset="-78"/>
              </a:rPr>
              <a:t>سے</a:t>
            </a:r>
            <a:r>
              <a:rPr lang="en-US" sz="2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 جڑی بوٹیوں </a:t>
            </a:r>
            <a:r>
              <a:rPr lang="ar-SA" sz="2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سے</a:t>
            </a:r>
            <a:r>
              <a:rPr lang="en-US" sz="2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200" dirty="0">
                <a:latin typeface="Jameel Noori Nastaleeq" panose="02000503000000000004" pitchFamily="2" charset="-78"/>
                <a:ea typeface="Calibri" panose="020F0502020204030204" pitchFamily="34" charset="0"/>
                <a:cs typeface="Jameel Noori Nastaleeq" panose="02000503000000000004" pitchFamily="2" charset="-78"/>
              </a:rPr>
              <a:t>(د) دوا دارو </a:t>
            </a:r>
            <a:r>
              <a:rPr lang="ar-SA" sz="2200" dirty="0" smtClean="0">
                <a:latin typeface="Jameel Noori Nastaleeq" panose="02000503000000000004" pitchFamily="2" charset="-78"/>
                <a:ea typeface="Calibri" panose="020F0502020204030204" pitchFamily="34" charset="0"/>
                <a:cs typeface="Jameel Noori Nastaleeq" panose="02000503000000000004" pitchFamily="2" charset="-78"/>
              </a:rPr>
              <a:t>سے</a:t>
            </a:r>
            <a:r>
              <a:rPr lang="en-US" sz="2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200" dirty="0" smtClean="0">
                <a:latin typeface="Jameel Noori Nastaleeq" panose="02000503000000000004" pitchFamily="2" charset="-78"/>
                <a:ea typeface="Calibri" panose="020F0502020204030204" pitchFamily="34" charset="0"/>
                <a:cs typeface="Jameel Noori Nastaleeq" panose="02000503000000000004" pitchFamily="2" charset="-78"/>
              </a:rPr>
              <a:t>4</a:t>
            </a:r>
            <a:r>
              <a:rPr lang="ar-SA" sz="2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2200" dirty="0">
                <a:latin typeface="Jameel Noori Nastaleeq" panose="02000503000000000004" pitchFamily="2" charset="-78"/>
                <a:ea typeface="Calibri" panose="020F0502020204030204" pitchFamily="34" charset="0"/>
                <a:cs typeface="Jameel Noori Nastaleeq" panose="02000503000000000004" pitchFamily="2" charset="-78"/>
              </a:rPr>
              <a:t>نام دیو کی موت واقع ہوئی</a:t>
            </a:r>
            <a:r>
              <a:rPr lang="en-US" sz="2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200" dirty="0">
                <a:latin typeface="Jameel Noori Nastaleeq" panose="02000503000000000004" pitchFamily="2" charset="-78"/>
                <a:ea typeface="Calibri" panose="020F0502020204030204" pitchFamily="34" charset="0"/>
                <a:cs typeface="Jameel Noori Nastaleeq" panose="02000503000000000004" pitchFamily="2" charset="-78"/>
              </a:rPr>
              <a:t>(الف) دل کے عارضے </a:t>
            </a:r>
            <a:r>
              <a:rPr lang="ar-SA" sz="2200" dirty="0" smtClean="0">
                <a:latin typeface="Jameel Noori Nastaleeq" panose="02000503000000000004" pitchFamily="2" charset="-78"/>
                <a:ea typeface="Calibri" panose="020F0502020204030204" pitchFamily="34" charset="0"/>
                <a:cs typeface="Jameel Noori Nastaleeq" panose="02000503000000000004" pitchFamily="2" charset="-78"/>
              </a:rPr>
              <a:t>سے</a:t>
            </a:r>
            <a:r>
              <a:rPr lang="en-US" sz="2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200" dirty="0">
                <a:latin typeface="Jameel Noori Nastaleeq" panose="02000503000000000004" pitchFamily="2" charset="-78"/>
                <a:ea typeface="Calibri" panose="020F0502020204030204" pitchFamily="34" charset="0"/>
                <a:cs typeface="Jameel Noori Nastaleeq" panose="02000503000000000004" pitchFamily="2" charset="-78"/>
              </a:rPr>
              <a:t>(ب) ٹانگ ٹوٹنے </a:t>
            </a:r>
            <a:r>
              <a:rPr lang="ar-SA" sz="2200" dirty="0" smtClean="0">
                <a:latin typeface="Jameel Noori Nastaleeq" panose="02000503000000000004" pitchFamily="2" charset="-78"/>
                <a:ea typeface="Calibri" panose="020F0502020204030204" pitchFamily="34" charset="0"/>
                <a:cs typeface="Jameel Noori Nastaleeq" panose="02000503000000000004" pitchFamily="2" charset="-78"/>
              </a:rPr>
              <a:t>سے</a:t>
            </a:r>
            <a:r>
              <a:rPr lang="en-US" sz="2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200" dirty="0">
                <a:latin typeface="Jameel Noori Nastaleeq" panose="02000503000000000004" pitchFamily="2" charset="-78"/>
                <a:ea typeface="Calibri" panose="020F0502020204030204" pitchFamily="34" charset="0"/>
                <a:cs typeface="Jameel Noori Nastaleeq" panose="02000503000000000004" pitchFamily="2" charset="-78"/>
              </a:rPr>
              <a:t>(ج) درخت پر سے گرنے </a:t>
            </a:r>
            <a:r>
              <a:rPr lang="ar-SA" sz="2200" dirty="0" smtClean="0">
                <a:latin typeface="Jameel Noori Nastaleeq" panose="02000503000000000004" pitchFamily="2" charset="-78"/>
                <a:ea typeface="Calibri" panose="020F0502020204030204" pitchFamily="34" charset="0"/>
                <a:cs typeface="Jameel Noori Nastaleeq" panose="02000503000000000004" pitchFamily="2" charset="-78"/>
              </a:rPr>
              <a:t>سے</a:t>
            </a:r>
            <a:r>
              <a:rPr lang="en-US" sz="2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(د) شہد کی مکھیوں کی یورش </a:t>
            </a:r>
            <a:r>
              <a:rPr lang="ar-SA" sz="2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سے</a:t>
            </a:r>
            <a:endParaRPr lang="ur-PK" sz="2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ur-PK" sz="2200" dirty="0">
                <a:latin typeface="Jameel Noori Nastaleeq" panose="02000503000000000004" pitchFamily="2" charset="-78"/>
                <a:ea typeface="Calibri" panose="020F0502020204030204" pitchFamily="34" charset="0"/>
                <a:cs typeface="Jameel Noori Nastaleeq" panose="02000503000000000004" pitchFamily="2" charset="-78"/>
              </a:rPr>
              <a:t>5</a:t>
            </a:r>
            <a:r>
              <a:rPr lang="ar-SA" sz="2200" dirty="0">
                <a:latin typeface="Jameel Noori Nastaleeq" panose="02000503000000000004" pitchFamily="2" charset="-78"/>
                <a:ea typeface="Calibri" panose="020F0502020204030204" pitchFamily="34" charset="0"/>
                <a:cs typeface="Jameel Noori Nastaleeq" panose="02000503000000000004" pitchFamily="2" charset="-78"/>
              </a:rPr>
              <a:t>۔ ہر شخص میں قدرت نے کوئی نہ کوئی رکھی ہے</a:t>
            </a:r>
            <a:r>
              <a:rPr lang="en-US" sz="2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200" dirty="0">
                <a:latin typeface="Jameel Noori Nastaleeq" panose="02000503000000000004" pitchFamily="2" charset="-78"/>
                <a:ea typeface="Calibri" panose="020F0502020204030204" pitchFamily="34" charset="0"/>
                <a:cs typeface="Jameel Noori Nastaleeq" panose="02000503000000000004" pitchFamily="2" charset="-78"/>
              </a:rPr>
              <a:t>(الف) استعداد</a:t>
            </a:r>
            <a:r>
              <a:rPr lang="en-US" sz="2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 صلاحیت</a:t>
            </a:r>
            <a:r>
              <a:rPr lang="en-US" sz="2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200" dirty="0">
                <a:latin typeface="Jameel Noori Nastaleeq" panose="02000503000000000004" pitchFamily="2" charset="-78"/>
                <a:ea typeface="Calibri" panose="020F0502020204030204" pitchFamily="34" charset="0"/>
                <a:cs typeface="Jameel Noori Nastaleeq" panose="02000503000000000004" pitchFamily="2" charset="-78"/>
              </a:rPr>
              <a:t>(ب) خوبی</a:t>
            </a:r>
            <a:r>
              <a:rPr lang="en-US" sz="2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ar-SA" sz="2200" dirty="0">
                <a:latin typeface="Jameel Noori Nastaleeq" panose="02000503000000000004" pitchFamily="2" charset="-78"/>
                <a:ea typeface="Calibri" panose="020F0502020204030204" pitchFamily="34" charset="0"/>
                <a:cs typeface="Jameel Noori Nastaleeq" panose="02000503000000000004" pitchFamily="2" charset="-78"/>
              </a:rPr>
              <a:t>(د) بڑائی</a:t>
            </a:r>
            <a:endParaRPr lang="en-US" sz="2200" dirty="0">
              <a:latin typeface="Jameel Noori Nastaleeq" panose="02000503000000000004" pitchFamily="2" charset="-78"/>
              <a:cs typeface="Jameel Noori Nastaleeq" panose="02000503000000000004" pitchFamily="2" charset="-78"/>
            </a:endParaRPr>
          </a:p>
          <a:p>
            <a:pPr algn="r">
              <a:lnSpc>
                <a:spcPct val="107000"/>
              </a:lnSpc>
              <a:spcAft>
                <a:spcPts val="800"/>
              </a:spcAft>
            </a:pPr>
            <a:endParaRPr lang="en-US" sz="2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1216926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6270" y="163684"/>
            <a:ext cx="11854149" cy="6606809"/>
          </a:xfrm>
          <a:prstGeom prst="rect">
            <a:avLst/>
          </a:prstGeom>
        </p:spPr>
        <p:txBody>
          <a:bodyPr wrap="square">
            <a:spAutoFit/>
          </a:bodyPr>
          <a:lstStyle/>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 نام دیو مالی" کے متن کے مطابق سوالوں کے جواب لکھیں</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1</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نام دیو مالی کا تعلق کس ذات سے تھا</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endParaRPr lang="en-US"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نام دیو کا تعلق ڈھیڑ ذات سے تھا، جو کہ سماج میں نیچی ذات سمجھی جاتی ہے۔ مگراس کا کردار اور عمل اس بات کو ثابت کرتے ہیں کہ ذات کا امتیاز مصنوعی ہے اور نیکی سچائی اورحسن کسی کی میراث نہیں ہے</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2</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نام دیو کو اپنے پودوں سے کس حد تک لگاؤ تھا </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نام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دیو کو اپنے پودوں سے بہت گہرا لگاؤ تھا۔ وہ پودوں کی دیکھ بھال اس طرح کرتا جیسے ایک ماں اپنے بچوں کی نگہداشت کرتی ہے۔ وہ ہر پودے کے پاس بیٹھ کر اس کے ساتھ باتیں کرتا اور اسے محبت سے سینچتا تھا</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3</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نام دیو کا اگر کوئی پودا بیمار پڑ جاتا تو وہ اسکے لیے کیا کیا جتن کرتا تھا</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اگر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نام دیو کا کوئی پودا بیمار پڑ جاتا تو وہ اس کی بہت فکر کرتا۔ وہ بازار دوائیں خریدتا اور پودے کو بچانے کے لی اسکا علاج کرتا۔ اگر ضرورت پڑی تو وہ رات بھر  کام تا کہ پودا ٹھیک ہو جائے ۔ </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147014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8639" y="267452"/>
            <a:ext cx="11523643" cy="7304436"/>
          </a:xfrm>
          <a:prstGeom prst="rect">
            <a:avLst/>
          </a:prstGeom>
        </p:spPr>
        <p:txBody>
          <a:bodyPr wrap="square">
            <a:spAutoFit/>
          </a:bodyPr>
          <a:lstStyle/>
          <a:p>
            <a:pPr algn="r">
              <a:lnSpc>
                <a:spcPct val="107000"/>
              </a:lnSpc>
              <a:spcAft>
                <a:spcPts val="800"/>
              </a:spcAft>
            </a:pPr>
            <a:r>
              <a:rPr lang="ur-PK"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4</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نام دیو کی موت کیسے واقع ہوئی ؟</a:t>
            </a:r>
            <a:endPar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endPar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نام دیو کی موت شہد کی مکھیوں کی یورش کے دوران ہوئی ۔ جب شہد کی مکھیوں نے اس پر حملہ کیا، تو وہ اتنا زخمی ہو گیا کہ بے دم ہو گیا اور اس دوران اس کی موت واقع ہوگئی ۔</a:t>
            </a:r>
            <a:endParaRPr lang="en-US" sz="32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5</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نیکی اور بڑائی کا معیار کیا ہے؟</a:t>
            </a:r>
            <a:endPar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endPar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نیکی اور بڑائی کا معیار یہ ہے کہ ہرشخص کواپنی صلاحیتوں کو مال تک پہنچنے کی کوشش کرنی چاہیے۔ نیکی تب تک نیکی رہتی جب تک انسان یہ نہ جانے کہ نیک کام کرہا ہے۔ نام دیو کی نیکی اور بڑائی اس کی سادگی اور محنت میں چھپی ہوئی تھی ۔۔</a:t>
            </a:r>
            <a:endParaRPr lang="en-US" sz="32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صلہ کا مت کیا تھا ؟</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210252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00839" y="-56585"/>
            <a:ext cx="10763479" cy="6914585"/>
          </a:xfrm>
          <a:prstGeom prst="rect">
            <a:avLst/>
          </a:prstGeom>
        </p:spPr>
        <p:txBody>
          <a:bodyPr wrap="square">
            <a:spAutoFit/>
          </a:bodyPr>
          <a:lstStyle/>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نام دیو مالی کے متن کے پیش نظر خالی جگہیں پُر کریں۔</a:t>
            </a:r>
            <a:endParaRPr lang="en-US"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کام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اُسی وقت ہوتا ہے جب اُس میں لذت آنے لگے ۔ بے مزہ کام، کام نہیں</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r>
              <a:rPr lang="en-US"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ب</a:t>
            </a:r>
            <a:r>
              <a:rPr lang="ur-PK"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ےکار</a:t>
            </a:r>
            <a:r>
              <a:rPr lang="en-US"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 (الف) </a:t>
            </a:r>
            <a:endParaRPr lang="en-US" sz="32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(ب) اس کے لگائے ہوئے پودے ہمیشہ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پروان</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   چڑھے اور کبھی کوئی پیڑ ضائع نہ ہوا۔</a:t>
            </a:r>
            <a:endParaRPr lang="en-US" sz="32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(ج) باغوں میں رہتے رہتے اسے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جڑی بوٹیوں</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کی بھی شناخت ہوگئی تھی۔</a:t>
            </a:r>
            <a:endParaRPr lang="en-US" sz="32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(د) اپنے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بچوں</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 کو پالنے پوسنے میں کوئی انعام کا مستحق نہیں ہوتا ۔</a:t>
            </a:r>
            <a:endParaRPr lang="en-US" sz="32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(ہ ) ایک دن نا معلوم کیا بات ہوئی کہ شہد کی مکھیوں کی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یورش</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  ہوئی</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endParaRPr lang="en-US" sz="3200" dirty="0">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493460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1354" y="-212191"/>
            <a:ext cx="11773359" cy="6838317"/>
          </a:xfrm>
          <a:prstGeom prst="rect">
            <a:avLst/>
          </a:prstGeom>
        </p:spPr>
      </p:pic>
    </p:spTree>
    <p:extLst>
      <p:ext uri="{BB962C8B-B14F-4D97-AF65-F5344CB8AC3E}">
        <p14:creationId xmlns:p14="http://schemas.microsoft.com/office/powerpoint/2010/main" val="3991230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2769" y="261076"/>
            <a:ext cx="11571986" cy="5247357"/>
          </a:xfrm>
          <a:prstGeom prst="rect">
            <a:avLst/>
          </a:prstGeom>
        </p:spPr>
      </p:pic>
    </p:spTree>
    <p:extLst>
      <p:ext uri="{BB962C8B-B14F-4D97-AF65-F5344CB8AC3E}">
        <p14:creationId xmlns:p14="http://schemas.microsoft.com/office/powerpoint/2010/main" val="9437958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185" y="0"/>
            <a:ext cx="11949629" cy="7116307"/>
          </a:xfrm>
          <a:prstGeom prst="rect">
            <a:avLst/>
          </a:prstGeom>
        </p:spPr>
        <p:txBody>
          <a:bodyPr wrap="square">
            <a:spAutoFit/>
          </a:bodyPr>
          <a:lstStyle/>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سوالات اور </a:t>
            </a:r>
            <a:r>
              <a:rPr lang="ar-SA" sz="36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جوابات</a:t>
            </a:r>
            <a:r>
              <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(الف) معروف مغربی مورخ سٹینلے والپرٹ نے قائد اعظم رحمۃ اللہ علیہ کے بارے میں کیا لکھا</a:t>
            </a:r>
            <a:r>
              <a:rPr lang="ar-SA" sz="36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3600" dirty="0" smtClean="0">
                <a:latin typeface="Jameel Noori Nastaleeq" panose="02000503000000000004" pitchFamily="2" charset="-78"/>
                <a:ea typeface="Calibri" panose="020F0502020204030204" pitchFamily="34" charset="0"/>
                <a:cs typeface="Jameel Noori Nastaleeq" panose="02000503000000000004" pitchFamily="2" charset="-78"/>
              </a:rPr>
              <a:t>سٹینلے </a:t>
            </a: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والپرٹ کے مطابق دنیا میں بہت کم ایسے افراد گزرے ہیں جنہوں نے اپنی انفرادی صلاحیتوں سے تاریخ کا رخ موڑ دیا ہو ۔ ایسے لوگ بھی کم ہیں جنہوں نے دنیا کے نقشے کو بدل کر رکھ دیا ہو، اور شاید ہی کوئی ایسا ہو جس نے بکھری ہوئی قوم کو متحد کر کے اسے ایک نیا ملک دیا ہو۔ محمد علی جناح رحمۃ اللہ علیہ نے یہ تینوں عظیم کارنامے سر انجام دیے</a:t>
            </a:r>
            <a:r>
              <a:rPr lang="ar-SA" sz="36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(ب) قائد اعظم رحمۃ اللہ علیہ نے ” پاکستان زندہ باد" کے الفاظ کا استعمال کب کیا</a:t>
            </a:r>
            <a:r>
              <a:rPr lang="ar-SA" sz="36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قائد اعظم رحمۃ اللہ علیہ کی انتھک جدو جہد کے نتیجے میں، بالآخر 1947 میں حکومت برطانیہ اور کانگریس نے مسلمانوں کے لیے علیحدہ مملکت کے مطالبے کو قبول کر لیا۔ اسی دن ، قائد اعظم رحمۃ اللہ علیہ نے آل انڈیا ریڈیو پر تقریر کرتے ہوئے مسلم لیگ کے موقف کی وضاحت کی اور پاکستان زندہ باد کا نعرہ بلند کیا۔ یوں 14 اگست 1947ء کو مملکت خداداد پاکستان وجود میں آئی </a:t>
            </a:r>
            <a:r>
              <a:rPr lang="ar-SA" sz="3600" dirty="0" smtClean="0">
                <a:latin typeface="Jameel Noori Nastaleeq" panose="02000503000000000004" pitchFamily="2" charset="-78"/>
                <a:ea typeface="Calibri" panose="020F0502020204030204" pitchFamily="34" charset="0"/>
                <a:cs typeface="Jameel Noori Nastaleeq" panose="02000503000000000004" pitchFamily="2" charset="-78"/>
              </a:rPr>
              <a:t>۔</a:t>
            </a:r>
            <a:endParaRPr lang="en-US" sz="36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1097965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2366" y="0"/>
            <a:ext cx="11060935" cy="4847737"/>
          </a:xfrm>
          <a:prstGeom prst="rect">
            <a:avLst/>
          </a:prstGeom>
        </p:spPr>
        <p:txBody>
          <a:bodyPr wrap="square">
            <a:spAutoFit/>
          </a:bodyPr>
          <a:lstStyle/>
          <a:p>
            <a:pPr algn="r">
              <a:lnSpc>
                <a:spcPct val="107000"/>
              </a:lnSpc>
              <a:spcAft>
                <a:spcPts val="800"/>
              </a:spcAft>
            </a:pP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 مملکت خداداد پاکستان کب وجود میں آئی ؟</a:t>
            </a:r>
            <a:r>
              <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مملکت خداداد پاکستان 14 اگست 1947ء کو وجود میں آئی ۔</a:t>
            </a: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 ) قوم نے قائد اعظم رحمۃ اللہ علیہ کی بہن محترمہ فاطمہ جناح کو کیا لقب دیا ؟</a:t>
            </a:r>
            <a:r>
              <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a:t>
            </a: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قوم نے قائد اعظم رحمۃ اللہ علیہ کی بہن محترمہ فاطمہ جناح کو مادر ملت کا لقب دیا۔</a:t>
            </a: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اس </a:t>
            </a: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تحریر کا عنوان تجویز کریں۔ </a:t>
            </a:r>
            <a:r>
              <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 </a:t>
            </a: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اس تحریر کا ایک مناسب عنوان " قائد اعظم کی رہنمائی میں پاکستان کا قیام " ہو سکتا ہے۔</a:t>
            </a:r>
            <a:endParaRPr lang="en-US" sz="3600" dirty="0">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6719807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90155" y="218501"/>
            <a:ext cx="10505049" cy="2557751"/>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310712189"/>
              </p:ext>
            </p:extLst>
          </p:nvPr>
        </p:nvGraphicFramePr>
        <p:xfrm>
          <a:off x="2384540" y="2776252"/>
          <a:ext cx="8128000" cy="3962400"/>
        </p:xfrm>
        <a:graphic>
          <a:graphicData uri="http://schemas.openxmlformats.org/drawingml/2006/table">
            <a:tbl>
              <a:tblPr firstRow="1" bandRow="1">
                <a:tableStyleId>{5C22544A-7EE6-4342-B048-85BDC9FD1C3A}</a:tableStyleId>
              </a:tblPr>
              <a:tblGrid>
                <a:gridCol w="4064000"/>
                <a:gridCol w="4064000"/>
              </a:tblGrid>
              <a:tr h="370840">
                <a:tc>
                  <a:txBody>
                    <a:bodyPr/>
                    <a:lstStyle/>
                    <a:p>
                      <a:pPr algn="ct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مؤنث اسما </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مذکر اسماء</a:t>
                      </a:r>
                      <a:endParaRPr lang="en-US" sz="20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بات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مقبره</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جڑی بوٹیاں</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مکان</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بارش</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پودا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کھڑکی</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پیڑر</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میز</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باغ</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قوم</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پانی</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مہارت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مالی</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شناخت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جتن</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algn="ctr"/>
                      <a:endParaRPr lang="en-US" sz="20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سوگ</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9687797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4632" y="-757201"/>
            <a:ext cx="11993696" cy="7469994"/>
          </a:xfrm>
          <a:prstGeom prst="rect">
            <a:avLst/>
          </a:prstGeom>
        </p:spPr>
        <p:txBody>
          <a:bodyPr wrap="square">
            <a:spAutoFit/>
          </a:bodyPr>
          <a:lstStyle/>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درج ذیل اقتباسات کی تشریح کیجیے تشریح سے پہلے مصنف کا نام اور سبق کا عنوان بھی لکھیے ۔</a:t>
            </a:r>
            <a:endParaRPr lang="en-US" sz="28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اقتباسات کی </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(الف)</a:t>
            </a:r>
            <a:endPar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وہ اپنے ایک ایک پودے کے پاس بیٹھتا۔ کوئی پیڑ ضائع نہ ہوا۔ وہ ایک ایک پودے کے پاس بیٹھتا، ان کو پیار کرتا ، جھک جھک کے دیکھتا اور ایسا معلوم ہوتا گویا ان سے چپکے چپکے باتیں کر رہا ہے۔ جیسے جیسے وہ بڑھتے ، پھولتے پھلتے ، اس کا دل بھی بڑھتا اور پھولتا تھا ، ان کو توانا اور ٹانٹا دیکھ کر اس کے چہرے پر خوشی کی لہر دوڑ جاتی۔ کبھی کسی پودے میں اتفاق سے کیڑا لگ جاتا یا کوئی اور روگ پیدا ہو جاتا تو اسے بڑا فکر ہوتا ۔ بازار سے دوائیں لاتا۔ باغ کے داروغہ یا مجھ سے کہہ کر منگا تا ۔ دن بھر اسی میں لگارہتا اور اس پودے کی ایسی سیوا کرتا جیسے کوئی ہمدرد اور نیک دل ڈاکٹر اپنے عزیز بیمار کی کرتا ہے۔ ہزار جتن کرتا اور اسے بچالیتا اور جب تک وہ تن درست نہ ہو جاتا اسے چین نہ آتا۔ اس کے لگائے ہوئے پودے ہمیشہ پروان چڑھے اور کبھی کوئی پیڑ ضائع نہ ہوا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ح</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والہ متن</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en-US"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عنوان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 </a:t>
            </a:r>
            <a:endParaRPr lang="en-US" sz="28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نام دیو۔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مالی</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کا نام</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مولوی عبد الحق</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458191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5927" y="640014"/>
            <a:ext cx="11248222" cy="5219699"/>
          </a:xfrm>
          <a:prstGeom prst="rect">
            <a:avLst/>
          </a:prstGeom>
        </p:spPr>
        <p:txBody>
          <a:bodyPr wrap="square">
            <a:spAutoFit/>
          </a:bodyPr>
          <a:lstStyle/>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endPar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اس اقتباس میں نام دیو مالی کی شخصیت کی تفصیل بیان کی گئی ہے۔ وہ اپنے لگائے ہوئے پودوں سے انتہائی محبت کرتا تھا اور ہر پودے کا خیال بڑی دلجمعی اور محنت سے رکھتا تھا۔ وہ ان پودوں کے پاس بیٹھ کر ان کی دیکھ بھال کرتا اور ان سے گہرا رشتہ محسوس کرتا ۔ ان کی بڑھوتری اور خوبصورتی سے اسے خوشی ملتی تھی اور وہ ان کی تکلیف یا بیماری پر بہت فکر مند رہتا تھا۔ جب کبھی کسی پودے میں کوئی بیماری یا کیڑا آتا تو وہ بازار سے دوا لے کر ان کی حالت بہتر کرنے کی کوشش کرتا تھا ، جیسے کوئی نیک دل ڈاکٹر اپنے پیارے مریض کا خیال رکھتا ہے۔ اس کی محبت اور محنت کی بدولت اس کے لگائے ہوئے پودے ہمیشہ صحیح سلامت رہتے اور کبھی ضائع نہ ہوتے ۔ اس اقتباس سے یہ ظاہر ہوتا ہے کہ نام دیو ایک محنتی شخص تھا بلکہ وہ اپنی محنت سے لگا رہتا تھا اور اپنے کام سے گہری محبت رکھتا </a:t>
            </a:r>
            <a:r>
              <a:rPr lang="ar-SA" sz="3600" dirty="0" smtClean="0">
                <a:latin typeface="Jameel Noori Nastaleeq" panose="02000503000000000004" pitchFamily="2" charset="-78"/>
                <a:ea typeface="Calibri" panose="020F0502020204030204" pitchFamily="34" charset="0"/>
                <a:cs typeface="Jameel Noori Nastaleeq" panose="02000503000000000004" pitchFamily="2" charset="-78"/>
              </a:rPr>
              <a:t>تھا</a:t>
            </a:r>
            <a:r>
              <a:rPr lang="ur-PK" sz="3600" dirty="0" smtClean="0">
                <a:latin typeface="Jameel Noori Nastaleeq" panose="02000503000000000004" pitchFamily="2" charset="-78"/>
                <a:ea typeface="Calibri" panose="020F0502020204030204" pitchFamily="34" charset="0"/>
                <a:cs typeface="Jameel Noori Nastaleeq" panose="02000503000000000004" pitchFamily="2" charset="-78"/>
              </a:rPr>
              <a:t>۔</a:t>
            </a:r>
            <a:endParaRPr lang="en-US" sz="36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2136117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8979" y="-48378"/>
            <a:ext cx="11391441" cy="6906378"/>
          </a:xfrm>
          <a:prstGeom prst="rect">
            <a:avLst/>
          </a:prstGeom>
        </p:spPr>
        <p:txBody>
          <a:bodyPr wrap="square">
            <a:spAutoFit/>
          </a:bodyPr>
          <a:lstStyle/>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عبارت (ب)</a:t>
            </a:r>
            <a:endParaRPr lang="en-US" sz="28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ایک سال بارش بہت کم ہوئی ۔۔۔۔ حق میں آب حیات تھا۔</a:t>
            </a:r>
            <a:endParaRPr lang="en-US" sz="28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ایک سال بارش بہت کم ہوئی ۔ کنوؤں اور باؤلیوں میں پانی برائے نام رہ گیا۔ باغ پر آفت ٹوٹ پڑی۔ بہت سے پودے اور پیڑ تلف ہو گئے ۔ جو بچ رہے وہ ایسے نڈھال اور مرجھائے ہوئے تھے جیسے دق کے مریض ہوں۔ لیکن نام دیو  کا چمن ہرا بھر تھا۔ وہ دور دور سے ایک ایک گھڑا پانی کا سر پراٹھا کےلاتا  اور پودوں پہنچاتا۔ یہ وہ وقت تھا کہ قحط نے  لوگوں کے اوسان خطا کر رکھے تھے اور انہیں پینے کو پانی مشکل سے میسر آتا تھا۔ مگر یہ خدا کا بندہ کہیں نہ کہیں سے لے ہی آتا اور اپنے پودوں کی پیاس بجھاتا۔ جب پانی کی قلت اور بڑھی تو اس نے راتوں کو بھی پانی ڈھونڈ کے لانا شروع کیا۔ پانی کیا تھا یوں مجھے کہ آدھا پانی اور آدھی کیچڑ ہوتی تھی لیکن یہی گدلا پانی پودوں کے حق میں آبِ حیات تھا۔ </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حواله متن</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عنوان</a:t>
            </a:r>
            <a:r>
              <a:rPr lang="en-US"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نام دیو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مالی</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کا نام</a:t>
            </a:r>
            <a:r>
              <a:rPr lang="en-US"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مولوی عبد الحق</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723668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7961" y="602243"/>
            <a:ext cx="11138053" cy="5219699"/>
          </a:xfrm>
          <a:prstGeom prst="rect">
            <a:avLst/>
          </a:prstGeom>
        </p:spPr>
        <p:txBody>
          <a:bodyPr wrap="square">
            <a:spAutoFit/>
          </a:bodyPr>
          <a:lstStyle/>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a:t>
            </a:r>
            <a:endPar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اس اقتباس میں نام دیو مالی کی بے مثال محنت اور عزم کا ذکر کیا گیا ہے۔ ایک سال بارش کم ہوئی اور پانی کی شدید کمی کا سامنا ہوا، جس سے باغات میں آفت آگئی اور کئی پودے مرجھا گئے ۔ تاہم ، نام دیو. نے اس مشکل وقت میں بھی اپنے پودوں کی دیکھ بھال میں کمی نہ آنے دی۔ اس نے بہت محنت کی اور گھڑا گھڑا پانی  اٹھاکر پودوں کو پہنچاتا رہا حالانکہ  لوگوں کو پینے کے لیے بھی مشکل سے پانی ملتا تھا۔ وہ اس پانی کواپنے پودوں کی پیاس بجھانے کے لیے لے آتا، چاہے وہ گدلا پانی ہی کیوں نہ ہوتا اس اقتباس سے یہ ظاہر ہوتا ہے کہ نام دیو مالی نے اپنی محبت اور محنت سے اپنے پودوں کو بچانے کی بھر پور کوشش کی، یہاں تک کہ راتوں کوبھی پانی لانے میں کمیابی حاصل کی۔ اس کی یہ محنت اور عزم اس بات کا غماز ہے کہ انسان اپنی لگن اور محنت سے مشکل حالات کا مقابلہ کر سکتا ہے</a:t>
            </a:r>
            <a:endParaRPr lang="en-US" sz="36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41275982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TotalTime>
  <Words>1271</Words>
  <Application>Microsoft Office PowerPoint</Application>
  <PresentationFormat>Widescreen</PresentationFormat>
  <Paragraphs>284</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Calibri Light</vt:lpstr>
      <vt:lpstr>Jameel Noori Nastaleeq</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13</cp:revision>
  <dcterms:created xsi:type="dcterms:W3CDTF">2025-02-16T18:58:46Z</dcterms:created>
  <dcterms:modified xsi:type="dcterms:W3CDTF">2025-02-28T15:34:36Z</dcterms:modified>
</cp:coreProperties>
</file>