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9" d="100"/>
          <a:sy n="69" d="100"/>
        </p:scale>
        <p:origin x="54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6F1296-F3B6-4226-A0A5-F69F54A3EF7C}"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3431996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F1296-F3B6-4226-A0A5-F69F54A3EF7C}"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669169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6F1296-F3B6-4226-A0A5-F69F54A3EF7C}"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366763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6F1296-F3B6-4226-A0A5-F69F54A3EF7C}"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1554772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6F1296-F3B6-4226-A0A5-F69F54A3EF7C}" type="datetimeFigureOut">
              <a:rPr lang="en-US" smtClean="0"/>
              <a:t>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77901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6F1296-F3B6-4226-A0A5-F69F54A3EF7C}" type="datetimeFigureOut">
              <a:rPr lang="en-US" smtClean="0"/>
              <a:t>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51334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6F1296-F3B6-4226-A0A5-F69F54A3EF7C}" type="datetimeFigureOut">
              <a:rPr lang="en-US" smtClean="0"/>
              <a:t>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2230364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F1296-F3B6-4226-A0A5-F69F54A3EF7C}"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696582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F1296-F3B6-4226-A0A5-F69F54A3EF7C}"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1306699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F1296-F3B6-4226-A0A5-F69F54A3EF7C}"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1525185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F1296-F3B6-4226-A0A5-F69F54A3EF7C}"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69433-C95D-49D6-8631-2173277F6152}" type="slidenum">
              <a:rPr lang="en-US" smtClean="0"/>
              <a:t>‹#›</a:t>
            </a:fld>
            <a:endParaRPr lang="en-US"/>
          </a:p>
        </p:txBody>
      </p:sp>
    </p:spTree>
    <p:extLst>
      <p:ext uri="{BB962C8B-B14F-4D97-AF65-F5344CB8AC3E}">
        <p14:creationId xmlns:p14="http://schemas.microsoft.com/office/powerpoint/2010/main" val="708494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6F1296-F3B6-4226-A0A5-F69F54A3EF7C}" type="datetimeFigureOut">
              <a:rPr lang="en-US" smtClean="0"/>
              <a:t>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69433-C95D-49D6-8631-2173277F6152}" type="slidenum">
              <a:rPr lang="en-US" smtClean="0"/>
              <a:t>‹#›</a:t>
            </a:fld>
            <a:endParaRPr lang="en-US"/>
          </a:p>
        </p:txBody>
      </p:sp>
    </p:spTree>
    <p:extLst>
      <p:ext uri="{BB962C8B-B14F-4D97-AF65-F5344CB8AC3E}">
        <p14:creationId xmlns:p14="http://schemas.microsoft.com/office/powerpoint/2010/main" val="3936188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86002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280783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8289" y="-1"/>
            <a:ext cx="7634689" cy="6836027"/>
          </a:xfrm>
          <a:prstGeom prst="rect">
            <a:avLst/>
          </a:prstGeom>
        </p:spPr>
      </p:pic>
      <p:sp>
        <p:nvSpPr>
          <p:cNvPr id="3" name="Rectangle 2"/>
          <p:cNvSpPr/>
          <p:nvPr/>
        </p:nvSpPr>
        <p:spPr>
          <a:xfrm>
            <a:off x="7623672" y="4395730"/>
            <a:ext cx="1696598" cy="53982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655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62648994"/>
              </p:ext>
            </p:extLst>
          </p:nvPr>
        </p:nvGraphicFramePr>
        <p:xfrm>
          <a:off x="154233" y="89536"/>
          <a:ext cx="11865168" cy="6685837"/>
        </p:xfrm>
        <a:graphic>
          <a:graphicData uri="http://schemas.openxmlformats.org/drawingml/2006/table">
            <a:tbl>
              <a:tblPr firstRow="1" bandRow="1">
                <a:tableStyleId>{93296810-A885-4BE3-A3E7-6D5BEEA58F35}</a:tableStyleId>
              </a:tblPr>
              <a:tblGrid>
                <a:gridCol w="1483146"/>
                <a:gridCol w="1483146"/>
                <a:gridCol w="1483146"/>
                <a:gridCol w="1483146"/>
                <a:gridCol w="1483146"/>
                <a:gridCol w="1483146"/>
                <a:gridCol w="1483146"/>
                <a:gridCol w="1483146"/>
              </a:tblGrid>
              <a:tr h="672678">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تنگ ہونا ، چڑ جانا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۔۔زچ ہونا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ہےزار ہونا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تنگ آنا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جسمانی کمزوری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تھکاوٹ</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ڈاکٹر </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معالج</a:t>
                      </a:r>
                      <a:endParaRPr lang="en-US" sz="2000" dirty="0">
                        <a:latin typeface="Jameel Noori Nastaleeq" panose="02000503000000000004" pitchFamily="2" charset="-78"/>
                        <a:cs typeface="Jameel Noori Nastaleeq" panose="02000503000000000004" pitchFamily="2" charset="-78"/>
                      </a:endParaRPr>
                    </a:p>
                  </a:txBody>
                  <a:tcPr/>
                </a:tc>
              </a:tr>
              <a:tr h="10270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 بھرنے والا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سقا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اطمینان ،  سکون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تسلی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علاج کے لیے استعمال ہونے والی چیز</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تھکاوٹ</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تکان</a:t>
                      </a:r>
                      <a:endParaRPr lang="en-US" sz="2000" b="1" dirty="0">
                        <a:latin typeface="Jameel Noori Nastaleeq" panose="02000503000000000004" pitchFamily="2" charset="-78"/>
                        <a:cs typeface="Jameel Noori Nastaleeq" panose="02000503000000000004" pitchFamily="2" charset="-78"/>
                      </a:endParaRPr>
                    </a:p>
                  </a:txBody>
                  <a:tcPr/>
                </a:tc>
              </a:tr>
              <a:tr h="6726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بیمار، ناساز</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علیل</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دستیاب</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فراہمی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ضروری چیزیں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سامان</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زور دینا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تاکید </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دروازے یا کھڑکی کا پٹ</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کواڑ</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فکر، پریشانی</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تردد </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زیادہ آواز ہلچل</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 شور و غل</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بیوی، خاتون خانہ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بیگم</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درد کی آواز نکالنا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کراہنا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حد سے زیادہ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 بے طرح</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جسم کے پٹھے، نسیں</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اعصاب</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جسم یادماغ کی حالت ، صحت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طبیعت</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تھکاوٹ ،  تھکن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تھکان</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برے رنگ ڈھنگ کا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ڈھنگا</a:t>
                      </a:r>
                      <a:endParaRPr lang="en-US" sz="2000" b="1"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دو و غیرہ کوٹنے کا آلہ</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بادن دستہ</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ذہنی الجھن</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پریشانی</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رہنمائی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ہدایات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پرواز نہ کر سکنا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 پر نہ مارنا</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سے کچھ مانگنا یا کہنا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 درخواست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آرام</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سکون</a:t>
                      </a:r>
                      <a:endParaRPr lang="en-US" sz="2000" dirty="0">
                        <a:latin typeface="Jameel Noori Nastaleeq" panose="02000503000000000004" pitchFamily="2" charset="-78"/>
                        <a:cs typeface="Jameel Noori Nastaleeq" panose="02000503000000000004" pitchFamily="2" charset="-78"/>
                      </a:endParaRPr>
                    </a:p>
                  </a:txBody>
                  <a:tcPr/>
                </a:tc>
              </a:tr>
              <a:tr h="718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گہرا ہونا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ct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گہرائی</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قوت، طاقت</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تقویت</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مشغول کسی کام میں لگنا</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مصروف</a:t>
                      </a:r>
                      <a:endParaRPr lang="en-US" sz="2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قوت بخش</a:t>
                      </a:r>
                      <a:endParaRPr lang="en-US" sz="2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0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قوی</a:t>
                      </a:r>
                      <a:endParaRPr lang="en-US" sz="20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0526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03085" y="332090"/>
            <a:ext cx="6096000" cy="6215741"/>
          </a:xfrm>
          <a:prstGeom prst="rect">
            <a:avLst/>
          </a:prstGeom>
        </p:spPr>
        <p:txBody>
          <a:bodyPr>
            <a:spAutoFit/>
          </a:bodyPr>
          <a:lstStyle/>
          <a:p>
            <a:pPr algn="ctr">
              <a:lnSpc>
                <a:spcPct val="107000"/>
              </a:lnSpc>
              <a:spcAft>
                <a:spcPts val="800"/>
              </a:spcAft>
            </a:pPr>
            <a:r>
              <a:rPr lang="ar-SA" sz="36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مرکزی خیال</a:t>
            </a:r>
            <a:endParaRPr lang="en-US" sz="36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6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امتیاز علی تاج کے اس مزاحیہ ڈرامے کا مرکزی خیال یہ ہے کہ بعض اوقات بیمار کو جتنے سکون اور آرام کی ضرورت ہوتی ہے، اس کے اہل خانہ اور گھر کا ماحول اسے فراہم کرنے میں ناکام رہتا ہے۔ غیر ضروری شور ، توجہ کی کمی اور چھوٹی چھوٹی پریشانیاں مریض کی حالت کو مزید خراب کر سکتی ہیں۔ مزاحیہ انداز میں دکھایا گیا ہے کہ کس طرح ارد گرد کے افراد اپنے رویے سے مریض کی حالت کو مزید خراب کر دیتے ہیں۔</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224826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878" y="243362"/>
            <a:ext cx="11457542" cy="6093848"/>
          </a:xfrm>
          <a:prstGeom prst="rect">
            <a:avLst/>
          </a:prstGeom>
        </p:spPr>
        <p:txBody>
          <a:bodyPr wrap="square">
            <a:spAutoFit/>
          </a:bodyPr>
          <a:lstStyle/>
          <a:p>
            <a:pPr algn="ct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خلاصه</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امتیاز علی تاج کے مزاحیہ ڈرامے کا موضوع یہ ہے کہ ایک بیمار انسان کے لیے ضروری سکون اور آرام اپنے گھر کے ماحول کی وجہ سے حاصل نہیں ہو پاتا۔ میاں اشفاق ، جو بیماری کی حالت میں بستر پر ہیں ، ڈاکٹر کی ہدایات کے مطابق سکون اور آرام کی ضرورت رکھتے ہیں۔ ڈاکٹر نے بیوی کو شوہر کے لیے سکون فراہم کرنے کی ہدایت کی اور گھر کے ماحول میں شور و غل کو روکنے کو کہا۔ بیوی نیک نیتی سے شوہر کو سکون دینے کی کوشش کرتی ہے، مگر گھر کی روزمرہ زندگی کے مسائل اور اس کے تیز مزاج کی وجہ سے یہ کوشش ناکام ہوجاتی ہے۔ گھر کا لازم للوسستی کرتا ہے اور وہ شور مچاتا ہے۔ بچہ روتا ہے ، ہمسایہ کے بے سرے گانے میاں اشفاق کے اعصاب پر مزید دباؤ ڈال دیتے ہیں۔ بیوی ملازم اور بچے کی حرکتوں کے پریشان ہوکر شور کم  کرنے کی کوشش کرتی ہے پر عملی قدم نہیں اٹھا پاتی۔ میاں اشفاق سکون کی تلاش میں بیمار حالت میں بھی دفتر جانے کا فصلہ کرتے ہیں ، یہ طنزیہ انداز میں دکھاتا ہےکہ سکون صرف خاموشی سے ممکن ہے، جو ان کے گھر میں نہیں مل رہا۔ یہ ڈراما ایک نظریہ اور مزاحیہ انداز میں گھر کے ماحول کی غیر متوازن صورتحال اور سکون کی کمی کو اُجاگر کرتا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519314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6608" y="163418"/>
            <a:ext cx="11688896" cy="5881738"/>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نیچے دیے ہوئے نثر پارے کی تشریح کریں۔ تشریح سے پہلے مصنف کا نام سبق کا عنوان اور خط کشیدہ الفاظ کے معانی بھی لکھیں</a:t>
            </a:r>
            <a:r>
              <a:rPr lang="ar-SA" sz="28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ar-SA" sz="28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بی بی جی کا بچہ نکل یہاں ہے۔ کہ دے ان سے ( ملازم جاتا ہے ) کواڑ بند کر کے جا۔ (میاں کراہ کر چپ ہو جاتا ہے، ٹیلی فون کی گھنٹی بجتی ہے اور بجتی رہتی ہے ) ارے بھئی کہاں گئیں؟ ارے کوئی ٹیلی فون سننے تو آؤ۔ لاحول ولاقوۃ ( خود اٹھتا ہے ) ہیلو، میں اشفاق بول رہا ہوں ۔ بیگم اشفاق کسی کام میں مصروف ہیں۔ اس وقت کمرے میں نہیں ہیں جی۔ یہاں کوئی ایسا نہیں جو انھیں !! لائے۔ میں علیل ہوں ۔ کیا فرمایا آپ نے؟ آواز دینے کے لیے ضروری نہیں کہ گلا بھی خراب ہو۔ آپ پھر کسی وقت فون کر لیجیے گا۔ میں نے عرض کیا نا، چوں کہ میں بیمار ہوں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حوالہ متن</a:t>
            </a: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آرام و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سکون</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امتیاز علی تاج</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4474788" y="3278719"/>
            <a:ext cx="2105063" cy="545855"/>
          </a:xfrm>
          <a:prstGeom prst="rect">
            <a:avLst/>
          </a:prstGeom>
        </p:spPr>
        <p:txBody>
          <a:bodyPr wrap="none">
            <a:spAutoFit/>
          </a:bodyPr>
          <a:lstStyle/>
          <a:p>
            <a:pP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2800" b="1"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3956241052"/>
              </p:ext>
            </p:extLst>
          </p:nvPr>
        </p:nvGraphicFramePr>
        <p:xfrm>
          <a:off x="275420" y="4267097"/>
          <a:ext cx="9708312" cy="1981200"/>
        </p:xfrm>
        <a:graphic>
          <a:graphicData uri="http://schemas.openxmlformats.org/drawingml/2006/table">
            <a:tbl>
              <a:tblPr firstRow="1" bandRow="1">
                <a:tableStyleId>{21E4AEA4-8DFA-4A89-87EB-49C32662AFE0}</a:tableStyleId>
              </a:tblPr>
              <a:tblGrid>
                <a:gridCol w="1618052"/>
                <a:gridCol w="1618052"/>
                <a:gridCol w="1941825"/>
                <a:gridCol w="1294279"/>
                <a:gridCol w="1618052"/>
                <a:gridCol w="1618052"/>
              </a:tblGrid>
              <a:tr h="370840">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بیمار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علیل</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فون کال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ٹیلی فون</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خاتون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 بی جی</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کہنا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عرض کرنا</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درد سے آواز نکال کر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کراه کر</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دروازے کے پٹ</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کواڑ</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50953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236663"/>
            <a:ext cx="11743980" cy="6957033"/>
          </a:xfrm>
          <a:prstGeom prst="rect">
            <a:avLst/>
          </a:prstGeom>
        </p:spPr>
        <p:txBody>
          <a:bodyPr wrap="square">
            <a:spAutoFit/>
          </a:bodyPr>
          <a:lstStyle/>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یہ پیرا گراف امتیاز علی تاج کے ڈرامے آرام و سکون سے لیا گیا ہے، جس میں اشفاق نامی کردار اپنے گھریلو مسائل بیان کرتا ہے۔ اشفاق بیمار ہے اور اپنی بیوی بیگم اشفاق سے توجہ کی توقع رکھتا ہے ، مگر بیگم کسی کام میں مصروف ہے اور شوہر کی طرف دھیان نہیں دیتی ۔ شوہر ملازم کو کمرے سے نکل جانے کا حکم دیتا ہے۔ فون کی گھنٹی بجتی ہے مگر کوئی نہیں آتا تو اشفاق خودفون اُٹھا کر بتاتا ہے کہ وہ بیمار ہے اور بیگم موجود نہیں ہیں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ت</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شریح</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یہ پیرا گراف ایک گھر یلو منظر پیش کرتا ہے جہاں میاں اشفاق علیل ہیں اور بستر پر لیٹے ہوئے ہیں۔ ان کے پاس کوئی ملازم ہے جسے وہ کچھ کہنے کے لیے بھیجتے ہیں، اور دروازہ بند کر کے جانے کا کہتے ہیں۔ اس دوران ٹیلی فون کی گھنٹی بجنے لگتی ہے اور کوئی اس کا جواب دینے نہیں آتا۔ اشفاق صاحب خود کو تکلیف میں محسوس کرتے ہیں کہ کوئی فون سننے نہیں آ رہا اور مجبوراً خود اٹھ کر ٹیلی فون کا جواب دیتے ہیں۔ فون پر وہ کسی کو یہ بتاتے ہیں کہ بیگم اشفاق مصروف ہیں اور اس وقت کمرے میں موجود نہیں ہیں۔ اشفاق صاحب اپنی بیماری کی وجہ سے بیگم کو بلانے کی بھی سکت نہیں رکھتے اور فون کرنے والے کو مشورہ دیتے ہیں کہ وہ کسی اور وقت دوبارہ فون کریں ۔ اس پیرا گراف میں طنزیہ اور مزاحیہ انداز میں گھر کے حالات اور اشفاق صاحب کی بیماری کی بے بسی کو پیش کیا گیا ہے۔ اشفاق صاحب کی جسمانی کمزوری اور گھر کے ماحول کا ایک طرح سے تضاد دکھایا گیا ہے، جہاں وہ خود بیمار ہیں لیکن کسی کو بلا نہیں پار ہے ۔ اس میں عام گھریلو مسائل، جیسے ملازمین کی پیپر وائی اور ٹیلی فون کا بے وقت بجنے کو بہت ہلکے پھلکے انداز میں پیش کیا گیا ہے۔</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30034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40" y="342384"/>
            <a:ext cx="11644829" cy="4857099"/>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 2</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ننھا ہے آپ کا۔ عید کے روز میلے میں سے یہ کھلونا گاڑی لے آیا تھا۔ نہ اس کم بخت کا دل اس سے بھرتا ہے، نہ وہ کم بخت ٹوٹتی ہے۔ ارے میں نے کہا ھے نہیں مانے گا نا مراد! چھوڑ اس اپنی پٹ پٹ کو۔ جب دیکھو  لیے پھر رہا ہے۔ صاحب زادے کا دل کسی طرح پُر ہونے ہی میں نہیں آتا۔ چولھے میں جھونک دوں گی اس کم بخت کو اتنا خیال بھی نہیں آتا کہ ابا بیمار پڑے ہیں۔ شور وغل سے ان کی طبیعت گھبراتی ہے</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حوالہ متن :۔ </a:t>
            </a: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آرام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وسکون</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امتیاز علی تاج</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4265467" y="2518556"/>
            <a:ext cx="2105063" cy="545855"/>
          </a:xfrm>
          <a:prstGeom prst="rect">
            <a:avLst/>
          </a:prstGeom>
        </p:spPr>
        <p:txBody>
          <a:bodyPr wrap="none">
            <a:spAutoFit/>
          </a:bodyPr>
          <a:lstStyle/>
          <a:p>
            <a:pP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2800" b="1"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1785724927"/>
              </p:ext>
            </p:extLst>
          </p:nvPr>
        </p:nvGraphicFramePr>
        <p:xfrm>
          <a:off x="1253998" y="3462866"/>
          <a:ext cx="8128000" cy="231648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بیٹا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صاحب زادہ</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بد قسمت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 بخت</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پریشان ہونا</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گھبرانا</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 بخت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 نامراد</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ہنگامہ</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شور و غل</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متواتر آواز ، شور</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پٹ پٹ</a:t>
                      </a: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015811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405" y="-281823"/>
            <a:ext cx="11777031" cy="7059625"/>
          </a:xfrm>
          <a:prstGeom prst="rect">
            <a:avLst/>
          </a:prstGeom>
        </p:spPr>
        <p:txBody>
          <a:bodyPr wrap="square">
            <a:spAutoFit/>
          </a:bodyPr>
          <a:lstStyle/>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یہ اقتباس امیر علی تاج کےڈرامے آرام وسکون سے ہے، جس میں ایک ماں اپنے بیٹے کی کھلونا گاڑی کے شور سے پریشان ہے۔ ننھے نے عید پر کھلونا گاڑی خریدی ہے اور خوش ہو کر کھیل رہا ہے لیکن ماں غصے میں کہتی ہے کہ شور کی وجہ سے والد کی طبیعت خراب ہو رہی ہے۔ وہ دھمکاتی ہے کہ اگر شور جاری رہا تو کھلونا گاڑی چولھے میں پھینک دے گی۔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اس پیراگراف میں ایک ماں اپنے بیٹے (ننھے ) کے رویے اور اس کے کھلونے کے بارے میں اپنے جذبات کا اظہار کر رہی ہے۔ بیٹا عید کے دن میلے سے ایک کھلونا گاڑی لے آیا تھا اور اس کو بہت پسند کرتا ہے ۔ کھلونا گاڑی بہت شور کرتی ہے لیکن بچہ اسے ہر وقت ساتھ لیے گھومتا رہتا ہے اور اس سے کھیلنے سے باز نہیں آتا۔ ماں اس بات سے پریشان ہے کہ کھلونا نہ ٹو ٹتا ہے اور نہ ہی بچہ اس سے کھیلنا چھوڑتا ہے۔ ماں کے لہجے میں غصہ اور مایوی جھلکتی ہے کیونکہ بچے کا یہ شور مچانے والا کھلونا اس کے بیمار والد (ابا) کی طبیعت پر برا اثر ڈال رہا ہے، جنھیں آرام کی ضرورت ہے۔ ماں بار بار بچے کو کھلونا چھوڑنے کا کہتی ہے لیکن وہ نہیں مانتا، جس کی وجہ سے ماں دھمکی دیتی ہے کہ وہ کھلونا چولہے میں ڈال کر جلا دے گی ۔ اس پیرا گراف میں ماں کی بے بسی - ، بچے کی ضد اور والد کی بیماری کے پس منظر میں ایک گھر یلو منظر پیش کیا گیا ہے، جو اس بات کی عکاسی کرتا ہے کہ چھوٹی چھوٹی باتیں بھی گھر یلو ماحول پر کس طرح اثر انداز ہوسکتی ہیں۔</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156982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31" y="97398"/>
            <a:ext cx="11997369" cy="5881738"/>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 3</a:t>
            </a:r>
            <a:endParaRPr lang="en-US" sz="28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چھوڑ اپنی یہ پٹ پٹ ( بچہ رونے لگتا ہے ) چپ نا مراد، اتنا خیال نہیں ابا بیمار پڑے ہیں ۔ ڈاکٹر نے کہا ہے شور و غل نہ ہو، انھیں تکلیف ہو گی ۔ چپ ! خبر دار جو آواز نکالی ۔ گلا گھونٹ ڈالوں گی۔ ( بچہ رونا بند کرنے کی ناکام کوشش کرتا ہے ) کم بخت کا جو کھیل ہے، ایسا ہی بے ڈھنگا ہے ۔ چل اِدھر نہیں چپ ہوگا تو ؟ کھینچتی ہوئی لے جاتی ہے ۔ میاں اس ہنگامے سے زچ ہو کر کرا ہے جارہا ہے ۔ بیوی کی آواز غائب ہوتے ہی کمرے میں جھاڑو پھرنے کی آواز آنے لگتی ہے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متن</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آرام و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سکون</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سید امتیاز علی تاج</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4459575" y="2765339"/>
            <a:ext cx="2105064" cy="545855"/>
          </a:xfrm>
          <a:prstGeom prst="rect">
            <a:avLst/>
          </a:prstGeom>
        </p:spPr>
        <p:txBody>
          <a:bodyPr wrap="none">
            <a:spAutoFit/>
          </a:bodyPr>
          <a:lstStyle/>
          <a:p>
            <a:pPr algn="ctr">
              <a:lnSpc>
                <a:spcPct val="107000"/>
              </a:lnSpc>
              <a:spcAft>
                <a:spcPts val="800"/>
              </a:spcAft>
            </a:pPr>
            <a:r>
              <a:rPr lang="ar-SA" sz="28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2800" b="1"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397578578"/>
              </p:ext>
            </p:extLst>
          </p:nvPr>
        </p:nvGraphicFramePr>
        <p:xfrm>
          <a:off x="569206" y="3564067"/>
          <a:ext cx="9150120" cy="2499360"/>
        </p:xfrm>
        <a:graphic>
          <a:graphicData uri="http://schemas.openxmlformats.org/drawingml/2006/table">
            <a:tbl>
              <a:tblPr firstRow="1" bandRow="1">
                <a:tableStyleId>{21E4AEA4-8DFA-4A89-87EB-49C32662AFE0}</a:tableStyleId>
              </a:tblPr>
              <a:tblGrid>
                <a:gridCol w="2287530"/>
                <a:gridCol w="2287530"/>
                <a:gridCol w="2721778"/>
                <a:gridCol w="1853282"/>
              </a:tblGrid>
              <a:tr h="370840">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متواتر آواز ، شور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ڈھنگا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درد کی حالت میں آواز نکالنا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کراہنا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چیز کو پھینک دینا یا ختم کر دینا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چولھے میں جھونک دینا</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ڈھنگا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پٹ پٹ</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شور و غل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هنگامہ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کی آواز بند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گلا گھونٹ ڈالنا</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963896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253" y="316044"/>
            <a:ext cx="11898217" cy="6126549"/>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اقتباس امتیاز علی تاج کے ڈرامے " آرام و سکون سے ہے، جس میں میاں اشفاق کی بیماری اور اس کی بیوی کے رویے کی تفصیل بیان کی گئی ہے۔ ڈاکٹر نے اشفاق کو آرام کی ہدایت کی مگر بیوی نے اس کی بجائے شور شرابا جاری رکھا ، جس سے اشفاق کی حالت مزید بگڑ گئی۔ بیوی نے ڈاکٹر کی ہدایات پر عمل کرنے کی بجائے اپنی روش پر اصرار کیا۔</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اس اقتباس میں میاں اشفاق کی حالت اور ان کے ماحول کی الجھن کو بیان کیا گیا ہے۔ وہ ایک ایسا مریض ہے جسے مکمل آرام کی ضرورت ہے لیکن اس کے ارد گر د شور و غل کی صورتحال ہے، جس سے اس کی حالت خراب ہو رہی ہے۔ بیوی کی مسلسل تنقید  اورگھر کے دیگر افراد کا بے تاثر رو یہ ان کی تکلیف میں اضافہ کرتا ہے ۔ ڈاکٹر نے انھیں مکمل سکون کا مشورہ دیا تھا مگر بیوی نے اپنے معمولات میں کوئی تبدیلی نہیں کیا۔ اس اقتباس کے ذریعے یہ پیغام دیا گیا ہے کہ اگر کسی مریض کو آرام کی ضرورت ہو تو گھر کے ماحول میں سکون اور خاموشی برقرار رکھنا ضروری ہے، تا کہ مریض کی صحت بحال ہو سکے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870580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0144" y="172598"/>
            <a:ext cx="8416887" cy="6182013"/>
          </a:xfrm>
          <a:prstGeom prst="rect">
            <a:avLst/>
          </a:prstGeom>
        </p:spPr>
        <p:txBody>
          <a:bodyPr wrap="square">
            <a:spAutoFit/>
          </a:bodyPr>
          <a:lstStyle/>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ڈراما " آرام و سکون کے متن کے حوالے سے درست جواب پر ( </a:t>
            </a:r>
            <a:r>
              <a:rPr lang="ar-SA"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 کا نشان لگا ئیں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1</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ڈاکٹر کے خیال میں مریض کو دوا سے زیادہ ضرورت تھی</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نیند کی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 تنہائی کی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 آرام و سکون کی</a:t>
            </a:r>
            <a:endPar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گپ شپ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کی</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2</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میاں صاحب کا نام ہے</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اسحاق</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اشفاق</a:t>
            </a:r>
            <a:endPar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عدنان</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اشتیاق</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027937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8150" y="354843"/>
            <a:ext cx="6096000" cy="6250557"/>
          </a:xfrm>
          <a:prstGeom prst="rect">
            <a:avLst/>
          </a:prstGeom>
        </p:spPr>
        <p:txBody>
          <a:bodyPr>
            <a:spAutoFit/>
          </a:bodyPr>
          <a:lstStyle/>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3</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ملازم گودام میں ڈھونڈ رہا تھا</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(الف) ہلدی</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ریٹھے</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نمک</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مرچیں</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گھنٹی میز پر سے اُٹھا کر انگیٹھی پر رکھی تھی</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4</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خود میاں نے</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بیوی نے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ملازم (للو) نے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ننھے نے</a:t>
            </a:r>
            <a:endParaRPr lang="en-US" sz="3200" dirty="0">
              <a:latin typeface="Jameel Noori Nastaleeq" panose="02000503000000000004" pitchFamily="2" charset="-78"/>
              <a:cs typeface="Jameel Noori Nastaleeq" panose="02000503000000000004" pitchFamily="2" charset="-78"/>
            </a:endParaRPr>
          </a:p>
        </p:txBody>
      </p:sp>
      <p:sp>
        <p:nvSpPr>
          <p:cNvPr id="3" name="Rectangle 2"/>
          <p:cNvSpPr/>
          <p:nvPr/>
        </p:nvSpPr>
        <p:spPr>
          <a:xfrm>
            <a:off x="-337850" y="484248"/>
            <a:ext cx="6096000" cy="3341299"/>
          </a:xfrm>
          <a:prstGeom prst="rect">
            <a:avLst/>
          </a:prstGeom>
        </p:spPr>
        <p:txBody>
          <a:bodyPr>
            <a:spAutoFit/>
          </a:bodyPr>
          <a:lstStyle/>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5</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میاں دفتر جانے کے لیے طلب کرتا ہے</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(الف) ٹوپی اور شیروانی</a:t>
            </a:r>
            <a:endPar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 ٹوپی اور جوتا</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ٹوپی اور مفلر</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ٹوپی اور چھڑی</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392769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186" y="251191"/>
            <a:ext cx="11942284" cy="6606809"/>
          </a:xfrm>
          <a:prstGeom prst="rect">
            <a:avLst/>
          </a:prstGeom>
        </p:spPr>
        <p:txBody>
          <a:bodyPr wrap="square">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آرام و سکون”  کے متن کے مطابق دیے ہو ئے سوالوں کے جواب  لکھیں</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1</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ڈاکٹر نے مریض ( میاں ) کو دوا کی بجائے کیا تجویز کیا</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ڈاکٹر نے میاں صاحب کو دوا کی بجائے آرام و سکون کی تجویز دی۔ ان کا کہنا تھا کہ کاروبارکی پریشانیوں اور تکان کو بھلا کر آرام کرنا ضروری ہے تا کہ طبیعت بحال ہو سکے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گھر میں خدمت سے زیادہ شور و غل ہو تو اس سے انسانی صحت پر کیا اثر پڑتا ہے</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شور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وغل اعصاب پر مضر اثرات ڈالتا ہے اور اس سے انسان کی صحت پر براثر پڑتا ہے۔ ڈاکٹر نے کہا  تھا کہ خاموشی اعصاب کو تقویت دیتی ہے اور اس سے مریض کی حالت خراب ہوسکتی ہے۔ </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صحت مند رہنے کے لیے اچھی خوراک کے علاوہ کیا چیز درکار ہے</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صحت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مند رہنے کے لیے اچھی خوراک کے علاوہ آرام و سکون بھی ضروری ہے۔ ڈاکٹر نے اس بات پر زور دیا کہ اگر مریض کو سکون ملے تو اس کی صحت بہتر ہو سکتی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970549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833" y="124096"/>
            <a:ext cx="11865167" cy="6537815"/>
          </a:xfrm>
          <a:prstGeom prst="rect">
            <a:avLst/>
          </a:prstGeom>
        </p:spPr>
        <p:txBody>
          <a:bodyPr wrap="square">
            <a:spAutoFit/>
          </a:bodyPr>
          <a:lstStyle/>
          <a:p>
            <a:pPr algn="r">
              <a:lnSpc>
                <a:spcPct val="107000"/>
              </a:lnSpc>
              <a:spcAft>
                <a:spcPts val="800"/>
              </a:spcAft>
            </a:pPr>
            <a:r>
              <a:rPr lang="ur-PK"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صحت مند رہنے کے لیے اچھی خوراک کے علاوہ کیا چیز درکار ہے</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صحت مند رہنے کے لیے اچھی خوراک کے علاوہ آرام و سکون بھی ضروری ہے۔ ڈاکٹر نے اس بات پر زور دیا کہ اگر مریض کو سکون ملے تو اس کی صحت بہتر ہو سکتی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ہمسائے کی کون سی حرکت سے میاں کے آرام میں خلل واقع ہو رہا تھا</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میاں کے آرام میں ہمسائے کے ہارمونیم اور گانے کا شور خلل ڈال رہا تھا۔ یہ شور ان کی طبیعت کو خراب کر رہا تھا اور انھیں سکون سے آرام کرنے میں مشکل پیش آرہی تھی</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میاں نے گھر میں آرام و سکون میسر نہ آنے پر کہاں جانے کو ترجیح دی</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b="1"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میاں نے گھر میں آرام وسکون نہ ملنے پر دفتر جانے کو ترجیح دی۔ انھوں نے کہا کہ آرام و سکون کے لیے دفتر جانا بہتر ہے کیونکہ گھر میں شور و غل سے ان کی حالت مزید خراب ہورہی تھی </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349432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7435" y="0"/>
            <a:ext cx="9011798" cy="6914585"/>
          </a:xfrm>
          <a:prstGeom prst="rect">
            <a:avLst/>
          </a:prstGeom>
        </p:spPr>
        <p:txBody>
          <a:bodyPr wrap="square">
            <a:spAutoFit/>
          </a:bodyPr>
          <a:lstStyle/>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سبق آرام و سکون کے متن کے مطابق خالی جگہیں پُر کریں۔</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1۔</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میرے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خیال میں دو اسے زیادہ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b="1" dirty="0">
                <a:solidFill>
                  <a:srgbClr val="FF0000"/>
                </a:solidFill>
                <a:latin typeface="Jameel Noori Nastaleeq" panose="02000503000000000004" pitchFamily="2" charset="-78"/>
                <a:cs typeface="Jameel Noori Nastaleeq" panose="02000503000000000004" pitchFamily="2" charset="-78"/>
              </a:rPr>
              <a:t>آرام</a:t>
            </a:r>
            <a:r>
              <a:rPr lang="ar-SA" sz="3200" dirty="0">
                <a:latin typeface="Jameel Noori Nastaleeq" panose="02000503000000000004" pitchFamily="2" charset="-78"/>
                <a:cs typeface="Jameel Noori Nastaleeq" panose="02000503000000000004" pitchFamily="2" charset="-78"/>
              </a:rPr>
              <a:t>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کی ضرورت ہے۔ </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2۔</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بیسیوں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مرتبہ کہہ چکی ہوں کہ اتنا کام نہ کرو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__</a:t>
            </a:r>
            <a:r>
              <a:rPr lang="ar-SA" sz="3200" b="1" dirty="0">
                <a:solidFill>
                  <a:srgbClr val="FF0000"/>
                </a:solidFill>
                <a:latin typeface="Jameel Noori Nastaleeq" panose="02000503000000000004" pitchFamily="2" charset="-78"/>
                <a:cs typeface="Jameel Noori Nastaleeq" panose="02000503000000000004" pitchFamily="2" charset="-78"/>
              </a:rPr>
              <a:t>ورنہ</a:t>
            </a:r>
            <a:r>
              <a:rPr lang="ar-SA" sz="3200" dirty="0">
                <a:latin typeface="Jameel Noori Nastaleeq" panose="02000503000000000004" pitchFamily="2" charset="-78"/>
                <a:cs typeface="Jameel Noori Nastaleeq" panose="02000503000000000004" pitchFamily="2" charset="-78"/>
              </a:rPr>
              <a:t> </a:t>
            </a:r>
            <a:r>
              <a:rPr lang="ur-PK" sz="3200" dirty="0" smtClean="0">
                <a:latin typeface="Jameel Noori Nastaleeq" panose="02000503000000000004" pitchFamily="2" charset="-78"/>
                <a:cs typeface="Jameel Noori Nastaleeq" panose="02000503000000000004" pitchFamily="2" charset="-78"/>
              </a:rPr>
              <a:t>---</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صحت سے ہاتھ دھو بیٹھو گے۔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3۔</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جی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نہیں ! دوا کی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b="1" dirty="0">
                <a:solidFill>
                  <a:srgbClr val="FF0000"/>
                </a:solidFill>
                <a:latin typeface="Jameel Noori Nastaleeq" panose="02000503000000000004" pitchFamily="2" charset="-78"/>
                <a:cs typeface="Jameel Noori Nastaleeq" panose="02000503000000000004" pitchFamily="2" charset="-78"/>
              </a:rPr>
              <a:t>مطلق</a:t>
            </a:r>
            <a:r>
              <a:rPr lang="ar-SA" sz="3200" dirty="0">
                <a:solidFill>
                  <a:srgbClr val="FF0000"/>
                </a:solidFill>
                <a:latin typeface="Jameel Noori Nastaleeq" panose="02000503000000000004" pitchFamily="2" charset="-78"/>
                <a:cs typeface="Jameel Noori Nastaleeq" panose="02000503000000000004" pitchFamily="2" charset="-78"/>
              </a:rPr>
              <a:t>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ضرورت نہیں۔</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4۔</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خاموشی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اعصاب کو ایک طرح کی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b="1" dirty="0">
                <a:solidFill>
                  <a:srgbClr val="FF0000"/>
                </a:solidFill>
                <a:latin typeface="Jameel Noori Nastaleeq" panose="02000503000000000004" pitchFamily="2" charset="-78"/>
                <a:cs typeface="Jameel Noori Nastaleeq" panose="02000503000000000004" pitchFamily="2" charset="-78"/>
              </a:rPr>
              <a:t>تقویت</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بخشتی ہے۔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ar-SA" sz="3200" b="1" dirty="0">
                <a:solidFill>
                  <a:srgbClr val="FF0000"/>
                </a:solidFill>
                <a:latin typeface="Jameel Noori Nastaleeq" panose="02000503000000000004" pitchFamily="2" charset="-78"/>
                <a:cs typeface="Jameel Noori Nastaleeq" panose="02000503000000000004" pitchFamily="2" charset="-78"/>
              </a:rPr>
              <a:t>الله ماروں</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5۔</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کو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اتنا خیال بھی تو نہیں آتا کہ گھر میں کوئی بیمار پڑا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884173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0819" y="2027103"/>
            <a:ext cx="4015843" cy="1323439"/>
          </a:xfrm>
          <a:prstGeom prst="rect">
            <a:avLst/>
          </a:prstGeom>
          <a:noFill/>
        </p:spPr>
        <p:txBody>
          <a:bodyPr wrap="none" rtlCol="0">
            <a:spAutoFit/>
          </a:bodyPr>
          <a:lstStyle/>
          <a:p>
            <a:r>
              <a:rPr lang="en-US" sz="8000" dirty="0" smtClean="0"/>
              <a:t>See Book</a:t>
            </a:r>
            <a:endParaRPr lang="en-US" sz="8000" dirty="0"/>
          </a:p>
        </p:txBody>
      </p:sp>
    </p:spTree>
    <p:extLst>
      <p:ext uri="{BB962C8B-B14F-4D97-AF65-F5344CB8AC3E}">
        <p14:creationId xmlns:p14="http://schemas.microsoft.com/office/powerpoint/2010/main" val="1956389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42474253"/>
              </p:ext>
            </p:extLst>
          </p:nvPr>
        </p:nvGraphicFramePr>
        <p:xfrm>
          <a:off x="220336" y="708649"/>
          <a:ext cx="11821104" cy="4480560"/>
        </p:xfrm>
        <a:graphic>
          <a:graphicData uri="http://schemas.openxmlformats.org/drawingml/2006/table">
            <a:tbl>
              <a:tblPr firstRow="1" bandRow="1">
                <a:tableStyleId>{5C22544A-7EE6-4342-B048-85BDC9FD1C3A}</a:tableStyleId>
              </a:tblPr>
              <a:tblGrid>
                <a:gridCol w="1477638"/>
                <a:gridCol w="1477638"/>
                <a:gridCol w="1477638"/>
                <a:gridCol w="1477638"/>
                <a:gridCol w="1477638"/>
                <a:gridCol w="1477638"/>
                <a:gridCol w="1477638"/>
                <a:gridCol w="1477638"/>
              </a:tblGrid>
              <a:tr h="370840">
                <a:tc>
                  <a:txBody>
                    <a:bodyPr/>
                    <a:lstStyle/>
                    <a:p>
                      <a:pPr algn="ctr"/>
                      <a:r>
                        <a:rPr lang="ur-PK" sz="4400" dirty="0" smtClean="0">
                          <a:latin typeface="Jameel Noori Nastaleeq" panose="02000503000000000004" pitchFamily="2" charset="-78"/>
                          <a:cs typeface="Jameel Noori Nastaleeq" panose="02000503000000000004" pitchFamily="2" charset="-78"/>
                        </a:rPr>
                        <a:t>لاحقے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لاحقے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لاحقے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لاحقے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سابقے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سابقے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سابقے</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سابقے</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ستان</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دار</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پن</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آرا</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ہم</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کم</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پیش</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solidFill>
                            <a:srgbClr val="FF0000"/>
                          </a:solidFill>
                          <a:latin typeface="Jameel Noori Nastaleeq" panose="02000503000000000004" pitchFamily="2" charset="-78"/>
                          <a:cs typeface="Jameel Noori Nastaleeq" panose="02000503000000000004" pitchFamily="2" charset="-78"/>
                        </a:rPr>
                        <a:t>با</a:t>
                      </a:r>
                      <a:endParaRPr lang="en-US" sz="4400" dirty="0">
                        <a:solidFill>
                          <a:srgbClr val="FF0000"/>
                        </a:solidFill>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ur-PK" sz="4400" dirty="0" smtClean="0">
                          <a:latin typeface="Jameel Noori Nastaleeq" panose="02000503000000000004" pitchFamily="2" charset="-78"/>
                          <a:cs typeface="Jameel Noori Nastaleeq" panose="02000503000000000004" pitchFamily="2" charset="-78"/>
                        </a:rPr>
                        <a:t>پاکستان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شہر دار</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جوان پن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بزم</a:t>
                      </a:r>
                      <a:r>
                        <a:rPr lang="ur-PK" sz="4400" baseline="0" dirty="0" smtClean="0">
                          <a:latin typeface="Jameel Noori Nastaleeq" panose="02000503000000000004" pitchFamily="2" charset="-78"/>
                          <a:cs typeface="Jameel Noori Nastaleeq" panose="02000503000000000004" pitchFamily="2" charset="-78"/>
                        </a:rPr>
                        <a:t> آرا</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ہمقدم</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کمزور</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پیشرفت</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با اختیار</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ur-PK" sz="4400" dirty="0" smtClean="0">
                          <a:latin typeface="Jameel Noori Nastaleeq" panose="02000503000000000004" pitchFamily="2" charset="-78"/>
                          <a:cs typeface="Jameel Noori Nastaleeq" panose="02000503000000000004" pitchFamily="2" charset="-78"/>
                        </a:rPr>
                        <a:t>افغانستان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شان دار</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پختہ پن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جہاں</a:t>
                      </a:r>
                      <a:r>
                        <a:rPr lang="ur-PK" sz="4400" baseline="0" dirty="0" smtClean="0">
                          <a:latin typeface="Jameel Noori Nastaleeq" panose="02000503000000000004" pitchFamily="2" charset="-78"/>
                          <a:cs typeface="Jameel Noori Nastaleeq" panose="02000503000000000004" pitchFamily="2" charset="-78"/>
                        </a:rPr>
                        <a:t> آ</a:t>
                      </a:r>
                      <a:r>
                        <a:rPr lang="ur-PK" sz="4400" dirty="0" smtClean="0">
                          <a:latin typeface="Jameel Noori Nastaleeq" panose="02000503000000000004" pitchFamily="2" charset="-78"/>
                          <a:cs typeface="Jameel Noori Nastaleeq" panose="02000503000000000004" pitchFamily="2" charset="-78"/>
                        </a:rPr>
                        <a:t>را</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ہم آہنگ</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کمینہ</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پیشوا</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باقی</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algn="ctr"/>
                      <a:r>
                        <a:rPr lang="ur-PK" sz="4400" dirty="0" smtClean="0">
                          <a:latin typeface="Jameel Noori Nastaleeq" panose="02000503000000000004" pitchFamily="2" charset="-78"/>
                          <a:cs typeface="Jameel Noori Nastaleeq" panose="02000503000000000004" pitchFamily="2" charset="-78"/>
                        </a:rPr>
                        <a:t>ہندوستان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مال دار</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سنہری پن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صف آرا</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ہم خیال</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کم بخت</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پیش بینی</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dirty="0" smtClean="0">
                          <a:latin typeface="Jameel Noori Nastaleeq" panose="02000503000000000004" pitchFamily="2" charset="-78"/>
                          <a:cs typeface="Jameel Noori Nastaleeq" panose="02000503000000000004" pitchFamily="2" charset="-78"/>
                        </a:rPr>
                        <a:t>باکمل</a:t>
                      </a:r>
                      <a:endParaRPr lang="en-US" sz="44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288025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642</Words>
  <Application>Microsoft Office PowerPoint</Application>
  <PresentationFormat>Widescreen</PresentationFormat>
  <Paragraphs>265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11</cp:revision>
  <dcterms:created xsi:type="dcterms:W3CDTF">2025-02-23T15:47:24Z</dcterms:created>
  <dcterms:modified xsi:type="dcterms:W3CDTF">2025-03-01T17:50:29Z</dcterms:modified>
</cp:coreProperties>
</file>