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9" r:id="rId5"/>
    <p:sldId id="280" r:id="rId6"/>
    <p:sldId id="258" r:id="rId7"/>
    <p:sldId id="259" r:id="rId8"/>
    <p:sldId id="260" r:id="rId9"/>
    <p:sldId id="261" r:id="rId10"/>
    <p:sldId id="262" r:id="rId11"/>
    <p:sldId id="263" r:id="rId12"/>
    <p:sldId id="264" r:id="rId13"/>
    <p:sldId id="265" r:id="rId14"/>
    <p:sldId id="266" r:id="rId15"/>
    <p:sldId id="267" r:id="rId16"/>
    <p:sldId id="281" r:id="rId17"/>
    <p:sldId id="270" r:id="rId18"/>
    <p:sldId id="271" r:id="rId19"/>
    <p:sldId id="284" r:id="rId20"/>
    <p:sldId id="285" r:id="rId21"/>
    <p:sldId id="282" r:id="rId22"/>
    <p:sldId id="283" r:id="rId23"/>
    <p:sldId id="272" r:id="rId24"/>
    <p:sldId id="273" r:id="rId25"/>
    <p:sldId id="286" r:id="rId26"/>
    <p:sldId id="287" r:id="rId27"/>
    <p:sldId id="288" r:id="rId28"/>
    <p:sldId id="28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54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1600" units="cm"/>
          <inkml:channel name="Y" type="integer" max="900" units="cm"/>
        </inkml:traceFormat>
        <inkml:channelProperties>
          <inkml:channelProperty channel="X" name="resolution" value="51.77993" units="1/cm"/>
          <inkml:channelProperty channel="Y" name="resolution" value="51.72414" units="1/cm"/>
        </inkml:channelProperties>
      </inkml:inkSource>
      <inkml:timestamp xml:id="ts0" timeString="2025-06-01T07:00:09.175"/>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589DDB16-AB6C-488F-9218-ECE24BFEFA86}" emma:medium="tactile" emma:mode="ink">
          <msink:context xmlns:msink="http://schemas.microsoft.com/ink/2010/main" type="writingRegion" rotatedBoundingBox="1040,3029 2968,3029 2968,4376 1040,4376"/>
        </emma:interpretation>
      </emma:emma>
    </inkml:annotationXML>
    <inkml:traceGroup>
      <inkml:annotationXML>
        <emma:emma xmlns:emma="http://www.w3.org/2003/04/emma" version="1.0">
          <emma:interpretation id="{C05C81EB-B3D7-4531-9E1B-5B43E3260B29}" emma:medium="tactile" emma:mode="ink">
            <msink:context xmlns:msink="http://schemas.microsoft.com/ink/2010/main" type="paragraph" rotatedBoundingBox="1040,3029 2968,3029 2968,4376 1040,4376" alignmentLevel="1"/>
          </emma:interpretation>
        </emma:emma>
      </inkml:annotationXML>
      <inkml:traceGroup>
        <inkml:annotationXML>
          <emma:emma xmlns:emma="http://www.w3.org/2003/04/emma" version="1.0">
            <emma:interpretation id="{F06CFFE5-87EA-4F5F-A215-20EF10285350}" emma:medium="tactile" emma:mode="ink">
              <msink:context xmlns:msink="http://schemas.microsoft.com/ink/2010/main" type="line" rotatedBoundingBox="1040,3029 2968,3029 2968,4376 1040,4376"/>
            </emma:interpretation>
          </emma:emma>
        </inkml:annotationXML>
        <inkml:traceGroup>
          <inkml:annotationXML>
            <emma:emma xmlns:emma="http://www.w3.org/2003/04/emma" version="1.0">
              <emma:interpretation id="{6BCAE751-CCF4-4686-938D-281CC47B9B87}" emma:medium="tactile" emma:mode="ink">
                <msink:context xmlns:msink="http://schemas.microsoft.com/ink/2010/main" type="inkWord" rotatedBoundingBox="1040,3029 2968,3029 2968,4376 1040,4376"/>
              </emma:interpretation>
            </emma:emma>
          </inkml:annotationXML>
          <inkml:trace contextRef="#ctx0" brushRef="#br0">0 643,'31'92,"-1"30,32 31,-1-92,-31-30,32 0,-32 30,1-31,30-30,-61 62,31-62,30 30,-31-30,-30 31,31-31,30 0,-30-31,30-30,-61 30,31 31,30-91,-31 29,-30-29,62 91,-62-31,30-61,31 31,-30 30,-31-30,31 31,30-1,-31-30,32 30,-32 31,31-61,-30 30,61-30,-31 30,-30 31,-1-61,31 31,-30 30,30-31,-30 31,-1-61,32 30,-32-30,32 30,-32 31,-30-61</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600" units="cm"/>
          <inkml:channel name="Y" type="integer" max="900" units="cm"/>
        </inkml:traceFormat>
        <inkml:channelProperties>
          <inkml:channelProperty channel="X" name="resolution" value="51.77993" units="1/cm"/>
          <inkml:channelProperty channel="Y" name="resolution" value="51.72414" units="1/cm"/>
        </inkml:channelProperties>
      </inkml:inkSource>
      <inkml:timestamp xml:id="ts0" timeString="2025-06-01T07:00:11.541"/>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7B7DFB24-A755-426A-A193-270E9FF53234}" emma:medium="tactile" emma:mode="ink">
          <msink:context xmlns:msink="http://schemas.microsoft.com/ink/2010/main" type="writingRegion" rotatedBoundingBox="7620,8752 9976,8752 9976,10496 7620,10496"/>
        </emma:interpretation>
      </emma:emma>
    </inkml:annotationXML>
    <inkml:traceGroup>
      <inkml:annotationXML>
        <emma:emma xmlns:emma="http://www.w3.org/2003/04/emma" version="1.0">
          <emma:interpretation id="{0A45DC28-4C81-4597-AE1D-22826BF4FD23}" emma:medium="tactile" emma:mode="ink">
            <msink:context xmlns:msink="http://schemas.microsoft.com/ink/2010/main" type="paragraph" rotatedBoundingBox="7620,8752 9976,8752 9976,10496 7620,10496" alignmentLevel="1"/>
          </emma:interpretation>
        </emma:emma>
      </inkml:annotationXML>
      <inkml:traceGroup>
        <inkml:annotationXML>
          <emma:emma xmlns:emma="http://www.w3.org/2003/04/emma" version="1.0">
            <emma:interpretation id="{CB52A80C-8A91-43C3-865E-F0BF0B293FA7}" emma:medium="tactile" emma:mode="ink">
              <msink:context xmlns:msink="http://schemas.microsoft.com/ink/2010/main" type="line" rotatedBoundingBox="7620,8752 9976,8752 9976,10496 7620,10496"/>
            </emma:interpretation>
          </emma:emma>
        </inkml:annotationXML>
        <inkml:traceGroup>
          <inkml:annotationXML>
            <emma:emma xmlns:emma="http://www.w3.org/2003/04/emma" version="1.0">
              <emma:interpretation id="{B9FEE3D9-3FF9-44F3-AB13-8B00CDAA4B55}" emma:medium="tactile" emma:mode="ink">
                <msink:context xmlns:msink="http://schemas.microsoft.com/ink/2010/main" type="inkWord" rotatedBoundingBox="7620,8752 9976,8752 9976,10496 7620,10496"/>
              </emma:interpretation>
            </emma:emma>
          </inkml:annotationXML>
          <inkml:trace contextRef="#ctx0" brushRef="#br0">0 1469,'0'61,"30"-30,1 30,-1-61,-30 30,62-30,-62 31,30-31,31 0,-30 61,30-61,-30 0,0 0,30 0,-31 0,32 0,-32 0,1-30,30-1,-30 0,30-91,61-31,-30-31,30 31,1-30,-62 91,-30-30,30 91,-31-30,32 30,-32 31,1-61,61 30,-31-30,31 31,-62-32,93 32,-32-31,1-1,31 32,-93-31,31 30,-30 31</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600" units="cm"/>
          <inkml:channel name="Y" type="integer" max="900" units="cm"/>
        </inkml:traceFormat>
        <inkml:channelProperties>
          <inkml:channelProperty channel="X" name="resolution" value="51.77993" units="1/cm"/>
          <inkml:channelProperty channel="Y" name="resolution" value="51.72414" units="1/cm"/>
        </inkml:channelProperties>
      </inkml:inkSource>
      <inkml:timestamp xml:id="ts0" timeString="2025-06-01T07:00:13.647"/>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D46364A8-33B5-413E-B426-9EDED084E30C}" emma:medium="tactile" emma:mode="ink">
          <msink:context xmlns:msink="http://schemas.microsoft.com/ink/2010/main" type="inkDrawing" rotatedBoundingBox="261,12128 1736,10696 2098,11069 623,12501" semanticType="callout" shapeName="Other"/>
        </emma:interpretation>
      </emma:emma>
    </inkml:annotationXML>
    <inkml:trace contextRef="#ctx0" brushRef="#br0">0 1101,'0'31,"0"61,0-62,61 32,-30-32,-31 31,61-61,-61 31,31-31,-1 31,31-31,-30 0,30 0,-30-62,30-91,0 31,-30 30,30-91,0 91,0 0,-30 31,30 30,-30 31,-1-61,32 61,-62-31,91-30,-60 31,30 30,31-62,-61 32,30-31,31 30,-31-61,31 31,-62 61,-30-61</inkml:trace>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8725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74547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316F3-2FBF-4E4E-B5D5-1510590DD990}"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584564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316F3-2FBF-4E4E-B5D5-1510590DD990}"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5421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316F3-2FBF-4E4E-B5D5-1510590DD990}" type="datetimeFigureOut">
              <a:rPr lang="en-US" smtClean="0"/>
              <a:t>6/1/2025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36553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316F3-2FBF-4E4E-B5D5-1510590DD990}" type="datetimeFigureOut">
              <a:rPr lang="en-US" smtClean="0"/>
              <a:t>6/1/2025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32056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316F3-2FBF-4E4E-B5D5-1510590DD990}" type="datetimeFigureOut">
              <a:rPr lang="en-US" smtClean="0"/>
              <a:t>6/1/2025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429413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19648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10593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28548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67700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316F3-2FBF-4E4E-B5D5-1510590DD990}" type="datetimeFigureOut">
              <a:rPr lang="en-US" smtClean="0"/>
              <a:t>6/1/2025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218A6-74B9-475A-AF9E-B5738651263A}" type="slidenum">
              <a:rPr lang="en-US" smtClean="0"/>
              <a:t>‹#›</a:t>
            </a:fld>
            <a:endParaRPr lang="en-US"/>
          </a:p>
        </p:txBody>
      </p:sp>
    </p:spTree>
    <p:extLst>
      <p:ext uri="{BB962C8B-B14F-4D97-AF65-F5344CB8AC3E}">
        <p14:creationId xmlns:p14="http://schemas.microsoft.com/office/powerpoint/2010/main" val="637907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4.png"/><Relationship Id="rId7" Type="http://schemas.openxmlformats.org/officeDocument/2006/relationships/customXml" Target="../ink/ink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customXml" Target="../ink/ink1.xml"/><Relationship Id="rId10" Type="http://schemas.openxmlformats.org/officeDocument/2006/relationships/image" Target="../media/image8.emf"/><Relationship Id="rId4" Type="http://schemas.openxmlformats.org/officeDocument/2006/relationships/image" Target="../media/image5.png"/><Relationship Id="rId9" Type="http://schemas.openxmlformats.org/officeDocument/2006/relationships/customXml" Target="../ink/ink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4909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3395307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8289" y="-1"/>
            <a:ext cx="7634689" cy="6836027"/>
          </a:xfrm>
          <a:prstGeom prst="rect">
            <a:avLst/>
          </a:prstGeom>
        </p:spPr>
      </p:pic>
      <p:sp>
        <p:nvSpPr>
          <p:cNvPr id="2" name="Rectangle 1"/>
          <p:cNvSpPr/>
          <p:nvPr/>
        </p:nvSpPr>
        <p:spPr>
          <a:xfrm>
            <a:off x="7579605" y="4979624"/>
            <a:ext cx="1520328" cy="5838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09692357"/>
              </p:ext>
            </p:extLst>
          </p:nvPr>
        </p:nvGraphicFramePr>
        <p:xfrm>
          <a:off x="0" y="1"/>
          <a:ext cx="12192000" cy="6857998"/>
        </p:xfrm>
        <a:graphic>
          <a:graphicData uri="http://schemas.openxmlformats.org/drawingml/2006/table">
            <a:tbl>
              <a:tblPr firstRow="1" bandRow="1">
                <a:tableStyleId>{00A15C55-8517-42AA-B614-E9B94910E393}</a:tableStyleId>
              </a:tblPr>
              <a:tblGrid>
                <a:gridCol w="2032000"/>
                <a:gridCol w="2032000"/>
                <a:gridCol w="2032000"/>
                <a:gridCol w="2032000"/>
                <a:gridCol w="2032000"/>
                <a:gridCol w="2032000"/>
              </a:tblGrid>
              <a:tr h="702368">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9707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خوشی ،  خوشی کا احساس</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مسرت</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دریافت کا جذبہ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 تحقیق</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خانگی زندگی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گر ہستی</a:t>
                      </a:r>
                      <a:endParaRPr lang="en-US" sz="2800" dirty="0">
                        <a:latin typeface="Jameel Noori Nastaleeq" panose="02000503000000000004" pitchFamily="2" charset="-78"/>
                        <a:cs typeface="Jameel Noori Nastaleeq" panose="02000503000000000004" pitchFamily="2" charset="-78"/>
                      </a:endParaRPr>
                    </a:p>
                  </a:txBody>
                  <a:tcPr/>
                </a:tc>
              </a:tr>
              <a:tr h="9707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سخت کام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محنت</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خراب ہونا، نقصان پہنچنا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پھر بگڑنا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ہلچل ، سرگرمی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چہل پہل</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پریشر، ذہنی دباؤ</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دباؤ</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لگانا، گاڑنا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نصب کرنا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مونچھوں کا رواں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مسیں</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مشکل، سخت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کٹھن</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بالکل ، قطعاً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مطلق</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خراب ، کم معیار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گھٹیا</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کی مدد کامیابی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توفیق</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اچھا اورصحیح عمل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نیک عمل</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شور و غل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ہلچل</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پھولوں کی کیاریاں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پھلواریاں</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ضدی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ہٹ دھرم</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جو نظر نہ آئے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غیبی</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مسلسل ،  لگا تار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پے در پے</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موسیقی ساز</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آہنگ</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جلن، تکلیف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سوزش</a:t>
                      </a:r>
                      <a:endParaRPr lang="en-US" sz="2800" dirty="0">
                        <a:latin typeface="Jameel Noori Nastaleeq" panose="02000503000000000004" pitchFamily="2" charset="-78"/>
                        <a:cs typeface="Jameel Noori Nastaleeq" panose="02000503000000000004" pitchFamily="2" charset="-78"/>
                      </a:endParaRPr>
                    </a:p>
                  </a:txBody>
                  <a:tcPr/>
                </a:tc>
              </a:tr>
              <a:tr h="702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تبدیلی، درستی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ترمیم</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ناراضگی ،  غم وغصہ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غصہ</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مزے دار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 لطف</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398610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28881424"/>
              </p:ext>
            </p:extLst>
          </p:nvPr>
        </p:nvGraphicFramePr>
        <p:xfrm>
          <a:off x="0" y="0"/>
          <a:ext cx="12192001" cy="6858000"/>
        </p:xfrm>
        <a:graphic>
          <a:graphicData uri="http://schemas.openxmlformats.org/drawingml/2006/table">
            <a:tbl>
              <a:tblPr firstRow="1" bandRow="1">
                <a:tableStyleId>{00A15C55-8517-42AA-B614-E9B94910E393}</a:tableStyleId>
              </a:tblPr>
              <a:tblGrid>
                <a:gridCol w="2032000"/>
                <a:gridCol w="1537466"/>
                <a:gridCol w="2897437"/>
                <a:gridCol w="1661098"/>
                <a:gridCol w="2032000"/>
                <a:gridCol w="2032000"/>
              </a:tblGrid>
              <a:tr h="10472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smtClean="0">
                        <a:latin typeface="Jameel Noori Nastaleeq" panose="02000503000000000004" pitchFamily="2" charset="-78"/>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smtClean="0">
                        <a:latin typeface="Jameel Noori Nastaleeq" panose="02000503000000000004" pitchFamily="2" charset="-78"/>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smtClean="0">
                        <a:latin typeface="Jameel Noori Nastaleeq" panose="02000503000000000004" pitchFamily="2" charset="-78"/>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b="0" dirty="0">
                        <a:latin typeface="Jameel Noori Nastaleeq" panose="02000503000000000004" pitchFamily="2" charset="-78"/>
                        <a:cs typeface="Jameel Noori Nastaleeq" panose="02000503000000000004" pitchFamily="2" charset="-78"/>
                      </a:endParaRPr>
                    </a:p>
                  </a:txBody>
                  <a:tcPr/>
                </a:tc>
              </a:tr>
              <a:tr h="10472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تعالی کی طرف سے غیبی مدد</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لطیفۂ غیبی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آہستہ آہستہ چلتے ہوئے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خراماں خراما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بڑھا ہوا پیٹ</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توند</a:t>
                      </a:r>
                      <a:endParaRPr lang="en-US" sz="2800" dirty="0">
                        <a:latin typeface="Jameel Noori Nastaleeq" panose="02000503000000000004" pitchFamily="2" charset="-78"/>
                        <a:cs typeface="Jameel Noori Nastaleeq" panose="02000503000000000004" pitchFamily="2" charset="-78"/>
                      </a:endParaRPr>
                    </a:p>
                  </a:txBody>
                  <a:tcPr/>
                </a:tc>
              </a:tr>
              <a:tr h="10472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پتھر پر لکھی ہوئی عبارت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کتبہ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دفتر سے کا غذات بھیجنے والا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ڈسپیچر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بڑے بڑے حرف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جلی حروف</a:t>
                      </a:r>
                      <a:endParaRPr lang="en-US" sz="2800" dirty="0">
                        <a:latin typeface="Jameel Noori Nastaleeq" panose="02000503000000000004" pitchFamily="2" charset="-78"/>
                        <a:cs typeface="Jameel Noori Nastaleeq" panose="02000503000000000004" pitchFamily="2" charset="-78"/>
                      </a:endParaRPr>
                    </a:p>
                  </a:txBody>
                  <a:tcPr/>
                </a:tc>
              </a:tr>
              <a:tr h="667279">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تجربہ کار آدمی</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گھاگ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ناکام کوشش</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سعی لاحاصل</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ہوشیاری، فن کاری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چابک دستی</a:t>
                      </a:r>
                      <a:endParaRPr lang="en-US" sz="2800" dirty="0">
                        <a:latin typeface="Jameel Noori Nastaleeq" panose="02000503000000000004" pitchFamily="2" charset="-78"/>
                        <a:cs typeface="Jameel Noori Nastaleeq" panose="02000503000000000004" pitchFamily="2" charset="-78"/>
                      </a:endParaRPr>
                    </a:p>
                  </a:txBody>
                  <a:tcPr/>
                </a:tc>
              </a:tr>
              <a:tr h="667279">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بھرتی ہونے والا نیا سپاہی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رنگروٹ</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 زیادہ چوڑی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چوڑی چکلی</a:t>
                      </a:r>
                      <a:endParaRPr lang="en-US" sz="2800" dirty="0">
                        <a:latin typeface="Jameel Noori Nastaleeq" panose="02000503000000000004" pitchFamily="2" charset="-78"/>
                        <a:cs typeface="Jameel Noori Nastaleeq" panose="02000503000000000004" pitchFamily="2" charset="-78"/>
                      </a:endParaRPr>
                    </a:p>
                  </a:txBody>
                  <a:tcPr/>
                </a:tc>
              </a:tr>
              <a:tr h="1047221">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انگریزی طرز کی چھجے دار ٹوپی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سولا ہیٹ</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تجربه کار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جہاں دیدہ</a:t>
                      </a:r>
                    </a:p>
                    <a:p>
                      <a:pPr algn="ctr"/>
                      <a:endParaRPr lang="en-US" sz="2800" dirty="0">
                        <a:latin typeface="Jameel Noori Nastaleeq" panose="02000503000000000004" pitchFamily="2" charset="-78"/>
                        <a:cs typeface="Jameel Noori Nastaleeq" panose="02000503000000000004" pitchFamily="2" charset="-78"/>
                      </a:endParaRPr>
                    </a:p>
                  </a:txBody>
                  <a:tcPr/>
                </a:tc>
              </a:tr>
              <a:tr h="667279">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گردن کا پچھلا حصہ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گُدی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گھاس پھوس ،  تنکے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خس و خاشاک</a:t>
                      </a:r>
                      <a:endParaRPr lang="en-US" sz="2800" dirty="0">
                        <a:latin typeface="Jameel Noori Nastaleeq" panose="02000503000000000004" pitchFamily="2" charset="-78"/>
                        <a:cs typeface="Jameel Noori Nastaleeq" panose="02000503000000000004" pitchFamily="2" charset="-78"/>
                      </a:endParaRPr>
                    </a:p>
                  </a:txBody>
                  <a:tcPr/>
                </a:tc>
              </a:tr>
              <a:tr h="667279">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algn="ctr"/>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گہری سوچ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محویت</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روشن ہونا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دہکتا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815567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37295"/>
            <a:ext cx="10697378" cy="5509200"/>
          </a:xfrm>
          <a:prstGeom prst="rect">
            <a:avLst/>
          </a:prstGeom>
        </p:spPr>
        <p:txBody>
          <a:bodyPr wrap="square">
            <a:spAutoFit/>
          </a:bodyPr>
          <a:lstStyle/>
          <a:p>
            <a:pPr algn="ctr"/>
            <a:r>
              <a:rPr lang="ar-SA" sz="4400" dirty="0">
                <a:solidFill>
                  <a:srgbClr val="FF0000"/>
                </a:solidFill>
                <a:latin typeface="Jameel Noori Nastaleeq" panose="02000503000000000004" pitchFamily="2" charset="-78"/>
                <a:cs typeface="Jameel Noori Nastaleeq" panose="02000503000000000004" pitchFamily="2" charset="-78"/>
              </a:rPr>
              <a:t>مرکزی خیال</a:t>
            </a:r>
            <a:endParaRPr lang="en-US" sz="4400" dirty="0">
              <a:solidFill>
                <a:srgbClr val="FF0000"/>
              </a:solidFill>
              <a:latin typeface="Jameel Noori Nastaleeq" panose="02000503000000000004" pitchFamily="2" charset="-78"/>
              <a:cs typeface="Jameel Noori Nastaleeq" panose="02000503000000000004" pitchFamily="2" charset="-78"/>
            </a:endParaRPr>
          </a:p>
          <a:p>
            <a:pPr algn="ctr"/>
            <a:r>
              <a:rPr lang="en-US" sz="4400" dirty="0">
                <a:latin typeface="Jameel Noori Nastaleeq" panose="02000503000000000004" pitchFamily="2" charset="-78"/>
                <a:cs typeface="Jameel Noori Nastaleeq" panose="02000503000000000004" pitchFamily="2" charset="-78"/>
              </a:rPr>
              <a:t> </a:t>
            </a:r>
          </a:p>
          <a:p>
            <a:pPr algn="ctr"/>
            <a:r>
              <a:rPr lang="ar-SA" sz="4400" dirty="0">
                <a:latin typeface="Jameel Noori Nastaleeq" panose="02000503000000000004" pitchFamily="2" charset="-78"/>
                <a:cs typeface="Jameel Noori Nastaleeq" panose="02000503000000000004" pitchFamily="2" charset="-78"/>
              </a:rPr>
              <a:t>یہ کہانی شریف حسین کلرک کی زندگی کی جدو جہد ، خوابوں، مایوسیوں اور معمولی سی خوشی کے چھوٹے چھوٹے لمحات کے گرد گھومتی ہے۔ کہانی کا مرکزی کردار شریف حسین ایک معمولی سرکاری لازم ہے جواپنی زندگی کی معمولی تنخواہ اور محدود وسائل میں گزار رہا ہے۔ یہ کہانی ایک عام آدمی کی تلخ حقیقتوں کے گرد گھومتی  ہے۔ اس بات کی تصویر کشی کرتی ہے کہ کسی طرح معمولی سی امید بھی ایک شخص کی زندگی کو بدل سکتی ہے، اور جب وہ امید پوری نہ ہوتو مایوسی کتنا گہرا اثر ڈال سکتی ہے۔</a:t>
            </a:r>
            <a:endParaRPr lang="en-US" sz="44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505250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46" y="-106645"/>
            <a:ext cx="11953302" cy="6393545"/>
          </a:xfrm>
          <a:prstGeom prst="rect">
            <a:avLst/>
          </a:prstGeom>
        </p:spPr>
        <p:txBody>
          <a:bodyPr wrap="square">
            <a:spAutoFit/>
          </a:bodyPr>
          <a:lstStyle/>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خلاصہ :۔ </a:t>
            </a:r>
            <a:endPar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4000" dirty="0">
                <a:latin typeface="Jameel Noori Nastaleeq" panose="02000503000000000004" pitchFamily="2" charset="-78"/>
                <a:cs typeface="Jameel Noori Nastaleeq" panose="02000503000000000004" pitchFamily="2" charset="-78"/>
              </a:rPr>
              <a:t>شریف حسین کے روزمرہ کی زندگی دفاتر کے ہجوم، گرمی کی شدت اور تانگوں کے سفر کے در میان گزر رہی ہے۔ کہانی کی شروعات میں، ایک دن دفتر سے واپسی پر ، وہ ایک کباڑی کی دکان سے سنگ مرمر کا ایک خوبصورت ٹکڑ ا خرید لیتا ہے ۔ یہ ٹکڑا اس کی زندگی میں نئی امید میں اور خواب جگا دیتا ہے ۔ وہ سوچتا ہے کہ ایک دن جب وہ ترقی کرے گا تو اس ٹکڑے پر اپنا نام کھدوائے گا اور اپنے نئے گھر کے دروازے پر نصب کرے گا۔ یہ سنگِ مرمر کا ٹکڑا، جو محض ایک بے مقصد خریداری تھی، شریف حسین کے خوابوں کی علامت بن جاتا ہے۔ وہ اسے تراشوا تا ہے اور اس پر اپنا نام کھدوا تا ہے۔ لیکن، جب وہ اسے اپنے موجودہ گھر میں لگانے کا سوچتا ہے، تو اسے احساس ہوتا ہے کہ اس کے گھر میں ایسی کوئی جگہ ہی نہیں ہے جہاں یہ ٹکڑا نصب کیا جا سکے۔ شریف حسین اپنی ترقی کے لیے سخت محنت کرتا ہے لیکن دفتری سیاست، قسمت ، اور حالات کے سبب ہمیشہ پیچھے رہ جاتا ہے۔ </a:t>
            </a:r>
            <a:endParaRPr lang="en-US" sz="4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036452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716" y="0"/>
            <a:ext cx="11942284" cy="6740307"/>
          </a:xfrm>
          <a:prstGeom prst="rect">
            <a:avLst/>
          </a:prstGeom>
        </p:spPr>
        <p:txBody>
          <a:bodyPr wrap="square">
            <a:spAutoFit/>
          </a:bodyPr>
          <a:lstStyle/>
          <a:p>
            <a:pPr algn="r"/>
            <a:r>
              <a:rPr lang="ar-SA" sz="5400" dirty="0">
                <a:latin typeface="Jameel Noori Nastaleeq" panose="02000503000000000004" pitchFamily="2" charset="-78"/>
                <a:cs typeface="Jameel Noori Nastaleeq" panose="02000503000000000004" pitchFamily="2" charset="-78"/>
              </a:rPr>
              <a:t>ایک موقع پر اسے عارضی طور پر درجہ اول کے کلرک کی جگہ دی جاتی  ہے، جس سے اس کے اندر امید کی ایک کرن جاگتی ہے۔ وہ اس مختصر مدت میں اپنی محنت اور قابلیت کو ثابت کرنے کی بھر پور کوشش کرتا ہے، لیکن جب اصل کلارک واپس آتا ہے، تو شریف حسین کو دوبارہ اپنے پرانے عہدے پر آنا پڑتا ہے۔ تین ماہ کی مختصر خوشی شریف حسن کی زندگی پر گہر اثر ڈالتی ہے۔ وہ پہلے سے زیادہ مایوس ہو جاتا ہے لیکن اس کی روزمرہ زندگی ایکبار پھر معمول پر آجاتی ہے۔ سنگ مرمر کا ٹکڑا، جو ایک وقت میں اس کے خوابوں کا محور تھا ، اب گھر کے کاٹھ کباڑ کے ساتھ بے مصرف پڑا رہ جاتا ہے۔</a:t>
            </a:r>
            <a:endParaRPr lang="en-US" sz="54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957503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50258"/>
            <a:ext cx="11964316" cy="4398640"/>
          </a:xfrm>
          <a:prstGeom prst="rect">
            <a:avLst/>
          </a:prstGeom>
        </p:spPr>
        <p:txBody>
          <a:bodyPr wrap="square">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بھی لکھیں۔ نیچے دیے ہوئے نثر پارے کی تشریح کریں۔ تشریح سے پہلے مصنف کا نام سبق کا عنوان اور خط کشیدہ الفاظ کے معانی بھی لکھیں۔ </a:t>
            </a:r>
            <a:r>
              <a:rPr lang="en-US"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:1</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گرمی کا زمانہ، سہ پہر کا وقت ، سڑکوں پر درختوں کے سائے لمبے ہونے شروع ہو گئے تھے مگر ابھی تک زمین کی تپش کا یہ حال تھا کہ جوتوں کے اندر تلوے جھلسے جاتے تھے۔ ابھی ابھی ایک چھڑ کاؤ گاڑی گزری تھی۔ سڑک پر جہاں جہاں پانی پڑا تھا بخارات اٹھ رہے تھے ۔ شریف حسین کلرک درجہ دوم، معمول سے کچھ سویرے دفتر سے نکلا اور اس بڑے پھاٹک کے باہر آ کر کھڑا ہو گیا جہاں سے تانگے والے شہر کی سواریاں لے جایا کرتے تھے ۔ گھر لوٹتے ہوئے آدھے راستے تک تانگے میں سوار ہو کر جانا ایک ایسا لطف تھا جو اسے مہینے کے شروع کے چار پانچ روز ہی ملا کرتا تھا اور آج کا دن انھی مبارک دنوں میں سے ایک تھا۔ آج خلاف معمول تنخواہ کے آٹھ روز بعد اس کی جیب میں پانچ روپے کا نوٹ اور کچھ آنے پیسے پڑے تھے</a:t>
            </a:r>
            <a:endParaRPr lang="en-US" sz="2800" dirty="0">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5978485" y="3729195"/>
            <a:ext cx="6096000" cy="3137397"/>
          </a:xfrm>
          <a:prstGeom prst="rect">
            <a:avLst/>
          </a:prstGeom>
        </p:spPr>
        <p:txBody>
          <a:bodyPr>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200" dirty="0" smtClean="0"/>
              <a:t>كتبه</a:t>
            </a:r>
            <a:endPar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نام</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200" dirty="0"/>
              <a:t>غلام </a:t>
            </a:r>
            <a:r>
              <a:rPr lang="ar-SA" sz="3200" dirty="0" smtClean="0"/>
              <a:t>عباس</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4" name="Table 3"/>
          <p:cNvGraphicFramePr>
            <a:graphicFrameLocks noGrp="1"/>
          </p:cNvGraphicFramePr>
          <p:nvPr>
            <p:extLst>
              <p:ext uri="{D42A27DB-BD31-4B8C-83A1-F6EECF244321}">
                <p14:modId xmlns:p14="http://schemas.microsoft.com/office/powerpoint/2010/main" val="50400094"/>
              </p:ext>
            </p:extLst>
          </p:nvPr>
        </p:nvGraphicFramePr>
        <p:xfrm>
          <a:off x="290110" y="4679076"/>
          <a:ext cx="8604174" cy="2286000"/>
        </p:xfrm>
        <a:graphic>
          <a:graphicData uri="http://schemas.openxmlformats.org/drawingml/2006/table">
            <a:tbl>
              <a:tblPr firstRow="1" bandRow="1">
                <a:tableStyleId>{5C22544A-7EE6-4342-B048-85BDC9FD1C3A}</a:tableStyleId>
              </a:tblPr>
              <a:tblGrid>
                <a:gridCol w="1434029"/>
                <a:gridCol w="1434029"/>
                <a:gridCol w="1434029"/>
                <a:gridCol w="1434029"/>
                <a:gridCol w="1434029"/>
                <a:gridCol w="1434029"/>
              </a:tblGrid>
              <a:tr h="370840">
                <a:tc>
                  <a:txBody>
                    <a:bodyPr/>
                    <a:lstStyle/>
                    <a:p>
                      <a:pPr algn="ct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6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6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بڑا دروازہ</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پھاٹک</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 چھڑ کنے والی گاڑی</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چھڑکاؤ گاڑی</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 پہر بعد</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سہ پہر</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معمول کے خلاف</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خلاف معمول</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بھاپ</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 بخارات</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پاؤں کے نیچے کے حصے</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تلوے</a:t>
                      </a:r>
                      <a:endParaRPr lang="en-US" sz="36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5" name="Rectangle 4"/>
          <p:cNvSpPr/>
          <p:nvPr/>
        </p:nvSpPr>
        <p:spPr>
          <a:xfrm>
            <a:off x="2860822" y="3927378"/>
            <a:ext cx="2653290" cy="675441"/>
          </a:xfrm>
          <a:prstGeom prst="rect">
            <a:avLst/>
          </a:prstGeom>
        </p:spPr>
        <p:txBody>
          <a:bodyPr wrap="non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59014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119" y="182022"/>
            <a:ext cx="12030418" cy="6345327"/>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cs typeface="Jameel Noori Nastaleeq" panose="02000503000000000004" pitchFamily="2" charset="-78"/>
              </a:rPr>
              <a:t>یہ پیرا گراف غلام عباس کی کہانی کتبہ سے لیا گیا ہے، جو ایک منفرد انداز میں روز مرہ کی زندگی کے ایک لمحے کی عکاسی کرتا ہے۔ سیاق و سباق میں، ہم ایک گرم سہ پہر کا منظر دیکھتے ہیں جہاں درختوں کے سائے لمبے ہور ہے ہیں لیکن زمین کی گرمی اس قدر ہے کہ انسان کو چلنے میں مشکل محسوس ہوتی ہے۔ کہانی کا مرکزی کردار ، شریف حسین ، ایک کلرک ہے جو اپنے دفتر سے جلدی نکلتا ہے۔  دو پھانک کے قریب کھڑاہے کاول خوش ہے کیونکہ آج اسے اپنی تنخواہ ملنے کے بعد کچھ پیسے ملے ہیں، جو اس کے لیے خوشی کا باعث ہیں۔ روز مردکی زندگی کی چوٹی خوشیوں کی عکاس کرتا ہے، جہاں شریف حسین کی جیب میں پیسے ہونے کی وجہ سے دو اپنے گھر لوٹنے کے سفر کو ایک لطف سمجھتا ہے۔</a:t>
            </a:r>
            <a:endParaRPr lang="en-US" sz="28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اس پیرا گراف میں ، گرم موسم کی شدت میں شریف حسین، جو ایک عام کلرک ہے، اپنے دفتر سے جلدی نکلتا ہے ۔ وہ پھاٹک کے قریب تانگے کا انتظار کر رہا ہے، جسے سواریاں لے جانے کے لیے استعمال کیا جاتا ہے۔ آج اس کی جیب میں معمول کے خلاف تنخواہ کے کچھ بچے ہوئے پیسے ہیں، جس کی وجہ سے وہ خوش ہے۔ اس کی خوشی روز مرہ کی زندگی کی چھوٹی خوشیوں کی عکاسی کرتی ہے، جو عام لوگوں کی زندگی کی سادگی اور مالی حالت کی اہمیت کو اجاگر کرتی ہے۔ یہ منظر انسانی جذبات ، امید اور معمولات کی تبدیلی کو بیان کرتا ہے، جو زندگی کی خوبصورتی میں اہم کردار ادا کرتے ہیں</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130292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48170"/>
            <a:ext cx="11894545" cy="6504216"/>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cs typeface="Jameel Noori Nastaleeq" panose="02000503000000000004" pitchFamily="2" charset="-78"/>
              </a:rPr>
              <a:t>ان کلرکوں میں ہر عمر کے لوگ تھے ۔ ایسے کم عمر بھولے بھالے اور نا تجربہ کار بھی جن کی ابھی مسیں بھی پوری نہیں بھیگی تھیں اور جنھیں ابھی سکول سے نکلے تین مہینے بھی نہیں ہوئے تھے اور ایسے عمر رسیدہ ، جہاں دیدہ گھاگ بھی ، جن کی ناک پر سالہا سال عینک کے استعمال کے باعث گہرا نشان پڑ گیا تھا اور جنھیں اس سڑک کے اتار چڑھاؤ دیکھتے دیکھتے پچیس پچیس، تیسں تیسں برس ہو چکے تھے۔ بیشتر کارکنوں کی پیٹھ میں گدی میں ذرا نیچے خم سا آگیا تھا اور کند استروں سے متواتر داڑھی مونڈ تے رہنے کے باعث ان کے گالوں اور ٹھوڑی پر بالوں میں جڑیں پھوٹ نکلی تھیں جنھوں نے بے شمار ننھی پھنسیوں کی شکل اختیار کر لی تھی</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smtClean="0"/>
              <a:t>کتبہ</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t>غلام </a:t>
            </a:r>
            <a:r>
              <a:rPr lang="ar-SA" sz="3200" dirty="0" smtClean="0"/>
              <a:t>عباس</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3" name="Table 2"/>
          <p:cNvGraphicFramePr>
            <a:graphicFrameLocks noGrp="1"/>
          </p:cNvGraphicFramePr>
          <p:nvPr>
            <p:extLst>
              <p:ext uri="{D42A27DB-BD31-4B8C-83A1-F6EECF244321}">
                <p14:modId xmlns:p14="http://schemas.microsoft.com/office/powerpoint/2010/main" val="2098177996"/>
              </p:ext>
            </p:extLst>
          </p:nvPr>
        </p:nvGraphicFramePr>
        <p:xfrm>
          <a:off x="154233" y="4575570"/>
          <a:ext cx="10179588" cy="1920240"/>
        </p:xfrm>
        <a:graphic>
          <a:graphicData uri="http://schemas.openxmlformats.org/drawingml/2006/table">
            <a:tbl>
              <a:tblPr firstRow="1" bandRow="1">
                <a:tableStyleId>{5C22544A-7EE6-4342-B048-85BDC9FD1C3A}</a:tableStyleId>
              </a:tblPr>
              <a:tblGrid>
                <a:gridCol w="1696598"/>
                <a:gridCol w="1696598"/>
                <a:gridCol w="1696598"/>
                <a:gridCol w="1696598"/>
                <a:gridCol w="1696598"/>
                <a:gridCol w="169659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4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4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4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مسلسل</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متواتر </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گھاگ</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جہاں دیدہ</a:t>
                      </a: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معصوم ، نا تجربہ کار</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بھولے بھالے</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مونچھوں کا رواں</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مسیں</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چالاک ہوشیار</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تجربه کار</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بوڑھے</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عمر رسیدہ</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
        <p:nvSpPr>
          <p:cNvPr id="4" name="Rectangle 3"/>
          <p:cNvSpPr/>
          <p:nvPr/>
        </p:nvSpPr>
        <p:spPr>
          <a:xfrm>
            <a:off x="2755167" y="3322787"/>
            <a:ext cx="2924198" cy="740203"/>
          </a:xfrm>
          <a:prstGeom prst="rect">
            <a:avLst/>
          </a:prstGeom>
        </p:spPr>
        <p:txBody>
          <a:bodyPr wrap="non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21768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236" y="-82346"/>
            <a:ext cx="12037764" cy="7008842"/>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cs typeface="Jameel Noori Nastaleeq" panose="02000503000000000004" pitchFamily="2" charset="-78"/>
              </a:rPr>
              <a:t>غلام عباس کی تحریر کتب میں یہ پیرا گراف مختلف عمر کے کلرکوں کا منظر پیش کرتا ہے۔ یہاں نو جوان ، نا تجربہ کار لوگ ہیں جو حال ہی میں سکول سے نکلے ہیں اور تجربہ کار عمر رسیدہ لوگ بھی ہیں جو طویل عرصے سے کام کر رہے ہیں ۔ مصنف نے کارکنوں کی جسمانی حالت اور ان کے تجربات کی عکاسی کی ہے، جیسے کہ عینک کے نشان اور چہرے پر پھنسیاں ۔ یہ تصویر کشی محنت ، معاشرتی تعلقات اور زندگی کے مختلف تجربات کو اجاگر کرتی ہے، جس سے یہ معلوم ہوتا ہے کہ ہر فرد کا تجربہ اور شناخت مختلف ہوتی ہے</a:t>
            </a:r>
            <a:r>
              <a:rPr lang="ar-SA"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نوجوان کلرکوں کا ذکر ، ان کی ناتجربہ کاری اور معصومیت کی طرف اشارہ کرتا ہے۔ وہ ابھی اپنی زندگی کی راہوں پر گامزن ہیں اور ان کے تجربات ابھی شروع ہوئے ہیں ۔ بوڑھے کلرک جو کئی سالوں سے کام کر رہے ہیں ، ان کے چہرے اور جسم پر آنے والے اثرات ان کے طویل تجربات کی کہانی بیان کرتے ہیں۔ ان کی ناک پر عینک کے نشان اور چہرے پر موجود پھنسیاں ان کی محنت اور زندگی کی مشکلات کو ظاہر کرتی ہیں۔ کارکنوں کی جسمانی حالت، جیسے پیٹھ میں جھکاؤ اور چہرے پر بالوں کی جڑیں ، اس بات کی عکاسی کرتی ہیں کہ روز مرہ کی محنت کس طرح انسان کی جسمانی حالت پر اثر انداز ہوتی ہے۔ یہ محنت کی حقیقت کو سامنے لاتی ہے کہ کس طرح کام کرنے کے دوران جسم پر اثرات مرتب ہوتے ہیں ۔ بالغ کلرکوں کی حالت ان کی محنت کی تلخی کو بھی ظاہر کرتی ہے۔ وہ اپنی زندگی کی تلخیوں کا سامنا کر چکے ہیں اور یہ چیز ان کی شخصیت میں نمایاں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460498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658" y="134155"/>
            <a:ext cx="11644829" cy="6222216"/>
          </a:xfrm>
          <a:prstGeom prst="rect">
            <a:avLst/>
          </a:prstGeom>
        </p:spPr>
        <p:txBody>
          <a:bodyPr wrap="square">
            <a:spAutoFit/>
          </a:bodyPr>
          <a:lstStyle/>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نمبر </a:t>
            </a:r>
            <a:r>
              <a:rPr lang="fa-IR"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۳</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p>
          <a:p>
            <a:pPr algn="r"/>
            <a:r>
              <a:rPr lang="ar-SA" sz="2800" dirty="0">
                <a:latin typeface="Jameel Noori Nastaleeq" panose="02000503000000000004" pitchFamily="2" charset="-78"/>
                <a:cs typeface="Jameel Noori Nastaleeq" panose="02000503000000000004" pitchFamily="2" charset="-78"/>
              </a:rPr>
              <a:t>رات کو جب وہ کھلے آسمان کے نیچے اپنے گھر کی چھت پر اکیلا بستر پر کروٹیں بدل رہا تھا تو اس سنگ مرمر کے ٹکڑے کا ایک مصرف اس کے ذہن میں آیا۔ خدا کے کارخانے عجیب ہیں ۔ وہ بڑا غفور الرحیم ہے۔ کیا عجب اس کے دن پھر جائیں ۔ وہ کلرک درجہ دوم سے ترقی کر کے سپر نٹنڈنٹ بن جائے اور اس کی تنخواہ چالیس سے بڑھ کر چار سو ہو جائے ۔۔۔ یہ نہیں تو کم سے کم ہیڈ کلرک ہی سہی ۔ پھر اسے ساجھے کے مکان میں رہنے کی ضرورت نہ رہے بلکہ وہ کوئی چھوٹا سا مکان لے لے اور اس مرمریں ٹکڑے پر اپنا نام کندہ کرا کے دروازے کے باہر نصب کر دے۔</a:t>
            </a:r>
            <a:endParaRPr lang="en-US" sz="28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عنوان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t>کتبہ</a:t>
            </a:r>
            <a:endParaRPr lang="en-US" sz="2800" dirty="0"/>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t>غلام عباس</a:t>
            </a:r>
            <a:endParaRPr lang="en-US" sz="2800" dirty="0"/>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3" name="Table 2"/>
          <p:cNvGraphicFramePr>
            <a:graphicFrameLocks noGrp="1"/>
          </p:cNvGraphicFramePr>
          <p:nvPr>
            <p:extLst>
              <p:ext uri="{D42A27DB-BD31-4B8C-83A1-F6EECF244321}">
                <p14:modId xmlns:p14="http://schemas.microsoft.com/office/powerpoint/2010/main" val="397593709"/>
              </p:ext>
            </p:extLst>
          </p:nvPr>
        </p:nvGraphicFramePr>
        <p:xfrm>
          <a:off x="99152" y="3622567"/>
          <a:ext cx="10300770" cy="2956560"/>
        </p:xfrm>
        <a:graphic>
          <a:graphicData uri="http://schemas.openxmlformats.org/drawingml/2006/table">
            <a:tbl>
              <a:tblPr firstRow="1" bandRow="1">
                <a:tableStyleId>{5C22544A-7EE6-4342-B048-85BDC9FD1C3A}</a:tableStyleId>
              </a:tblPr>
              <a:tblGrid>
                <a:gridCol w="1716795"/>
                <a:gridCol w="960304"/>
                <a:gridCol w="2963538"/>
                <a:gridCol w="1226543"/>
                <a:gridCol w="1716795"/>
                <a:gridCol w="1716795"/>
              </a:tblGrid>
              <a:tr h="370840">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3200" b="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3200" b="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3200" b="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دفتر کا سر براہ</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 بیڈ کلرک</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ایک دفتر یا انتظامی کام کرنے والا ملازم</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کلرک</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استعمال یا مقصد</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مصرف</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کرائے پر لیا ہوا مشتر کہ مکان</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ساجھے کا مکان</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ایک اعلیٰ عہدے پر فائز افسر</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سپرنٹنڈنٹ</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کے دو صفاتی نام جو اس کی بے پایاں رحمت اور معافی کو ظاہر کرتے ہیں۔</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غفور الرحیم</a:t>
                      </a:r>
                    </a:p>
                  </a:txBody>
                  <a:tcPr/>
                </a:tc>
              </a:tr>
            </a:tbl>
          </a:graphicData>
        </a:graphic>
      </p:graphicFrame>
      <p:sp>
        <p:nvSpPr>
          <p:cNvPr id="4" name="Rectangle 3"/>
          <p:cNvSpPr/>
          <p:nvPr/>
        </p:nvSpPr>
        <p:spPr>
          <a:xfrm>
            <a:off x="3141770" y="2616946"/>
            <a:ext cx="3474028" cy="869790"/>
          </a:xfrm>
          <a:prstGeom prst="rect">
            <a:avLst/>
          </a:prstGeom>
        </p:spPr>
        <p:txBody>
          <a:bodyPr wrap="none">
            <a:spAutoFit/>
          </a:bodyPr>
          <a:lstStyle/>
          <a:p>
            <a:pPr algn="r">
              <a:lnSpc>
                <a:spcPct val="107000"/>
              </a:lnSpc>
              <a:spcAft>
                <a:spcPts val="800"/>
              </a:spcAft>
            </a:pPr>
            <a:r>
              <a:rPr lang="ar-SA"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a:t>
            </a:r>
            <a:endParaRPr lang="en-US"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61516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135" y="-755549"/>
            <a:ext cx="12019402" cy="7320594"/>
          </a:xfrm>
          <a:prstGeom prst="rect">
            <a:avLst/>
          </a:prstGeom>
        </p:spPr>
        <p:txBody>
          <a:bodyPr wrap="square">
            <a:spAutoFit/>
          </a:bodyPr>
          <a:lstStyle/>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4000" dirty="0">
                <a:latin typeface="Jameel Noori Nastaleeq" panose="02000503000000000004" pitchFamily="2" charset="-78"/>
                <a:cs typeface="Jameel Noori Nastaleeq" panose="02000503000000000004" pitchFamily="2" charset="-78"/>
              </a:rPr>
              <a:t>یہ نثر پارہ غلام عباس کی تحریر " کتبہ ” سے لیا گیا ہے، جس میں ایک شخص کی ذہنی کیفیت اور خوابوں کا بیان ہے۔ رات کو چھت پر اکیلا لیٹا وہ اپنی معمولی نوکری کے بارے میں سوچتا ہے اور امید کرتا ہے کہ وہ ترقی کر کے اہم عہدے پر پہنچے گا۔ اس کے ذہن میں ایک سنگ مرمر کا ٹکڑا آتا ہے، جس پر وہ اپنا نام لکھوا کر خوشحال زندگی کا تصور کرتا ہے</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4000" dirty="0">
                <a:latin typeface="Jameel Noori Nastaleeq" panose="02000503000000000004" pitchFamily="2" charset="-78"/>
                <a:cs typeface="Jameel Noori Nastaleeq" panose="02000503000000000004" pitchFamily="2" charset="-78"/>
              </a:rPr>
              <a:t> </a:t>
            </a:r>
          </a:p>
          <a:p>
            <a:pPr algn="r"/>
            <a:r>
              <a:rPr lang="ar-SA" sz="3800" dirty="0">
                <a:latin typeface="Jameel Noori Nastaleeq" panose="02000503000000000004" pitchFamily="2" charset="-78"/>
                <a:cs typeface="Jameel Noori Nastaleeq" panose="02000503000000000004" pitchFamily="2" charset="-78"/>
              </a:rPr>
              <a:t>اس نثر پارے میں ایک شخص کی غم و امید کی عکاسی کی گئی ہے۔ رات کو اکیلا بستر پر کروٹیں بدلتے ہوئے وہ اپنی زندگی کے بارے میں سوچ رہا ہے اور ایک دن ترقی کر کے ایک بڑے عہدے پر پہنچنے کی امید رکھتا ہے۔ اس کی سوچ میں ایک سنگ مرمر کا ٹکڑا آتا ہے جسے وہ اپنے نام کی تختی بنا کر دروازے کے باہر لگانے کا تصور کرتا ہے۔ اس سے ظاہر ہوتا ہے کہ وہ خود کو ایک اچھے مقام پر دیکھنا چاہتا ہے اور اپنی زندگی کو بہتر بنانے کی کوشش کر رہا ہے</a:t>
            </a:r>
            <a:endParaRPr lang="en-US" sz="3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19016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2217" y="570381"/>
            <a:ext cx="6096000" cy="7474482"/>
          </a:xfrm>
          <a:prstGeom prst="rect">
            <a:avLst/>
          </a:prstGeom>
        </p:spPr>
        <p:txBody>
          <a:bodyPr>
            <a:spAutoFit/>
          </a:bodyPr>
          <a:lstStyle/>
          <a:p>
            <a:pPr algn="r"/>
            <a:r>
              <a:rPr lang="ar-SA" sz="3600" dirty="0">
                <a:latin typeface="Jameel Noori Nastaleeq" panose="02000503000000000004" pitchFamily="2" charset="-78"/>
                <a:cs typeface="Jameel Noori Nastaleeq" panose="02000503000000000004" pitchFamily="2" charset="-78"/>
              </a:rPr>
              <a:t>درست جواب پر ( ✔️ ) کا نشان لگا ئیں </a:t>
            </a:r>
            <a:r>
              <a:rPr lang="ar-SA" sz="3600" dirty="0" smtClean="0">
                <a:latin typeface="Jameel Noori Nastaleeq" panose="02000503000000000004" pitchFamily="2" charset="-78"/>
                <a:cs typeface="Jameel Noori Nastaleeq" panose="02000503000000000004" pitchFamily="2" charset="-78"/>
              </a:rPr>
              <a:t>۔</a:t>
            </a:r>
            <a:endParaRPr lang="en-US" sz="3600" dirty="0">
              <a:latin typeface="Jameel Noori Nastaleeq" panose="02000503000000000004" pitchFamily="2" charset="-78"/>
              <a:cs typeface="Jameel Noori Nastaleeq" panose="02000503000000000004" pitchFamily="2" charset="-78"/>
            </a:endParaRPr>
          </a:p>
          <a:p>
            <a:pPr algn="r"/>
            <a:r>
              <a:rPr lang="ur-PK" sz="3600" dirty="0">
                <a:latin typeface="Jameel Noori Nastaleeq" panose="02000503000000000004" pitchFamily="2" charset="-78"/>
                <a:cs typeface="Jameel Noori Nastaleeq" panose="02000503000000000004" pitchFamily="2" charset="-78"/>
              </a:rPr>
              <a:t>1</a:t>
            </a:r>
            <a:r>
              <a:rPr lang="ar-SA" sz="3600" dirty="0" smtClean="0">
                <a:latin typeface="Jameel Noori Nastaleeq" panose="02000503000000000004" pitchFamily="2" charset="-78"/>
                <a:cs typeface="Jameel Noori Nastaleeq" panose="02000503000000000004" pitchFamily="2" charset="-78"/>
              </a:rPr>
              <a:t>۔ </a:t>
            </a:r>
            <a:r>
              <a:rPr lang="ar-SA" sz="3600" dirty="0">
                <a:latin typeface="Jameel Noori Nastaleeq" panose="02000503000000000004" pitchFamily="2" charset="-78"/>
                <a:cs typeface="Jameel Noori Nastaleeq" panose="02000503000000000004" pitchFamily="2" charset="-78"/>
              </a:rPr>
              <a:t>شریف حسین کو تانگے میں سوار ہونے کا لطف تھا</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(الف) مہینے کے آخری روز</a:t>
            </a:r>
            <a:endParaRPr lang="en-US" sz="3600" dirty="0">
              <a:latin typeface="Jameel Noori Nastaleeq" panose="02000503000000000004" pitchFamily="2" charset="-78"/>
              <a:cs typeface="Jameel Noori Nastaleeq" panose="02000503000000000004" pitchFamily="2" charset="-78"/>
            </a:endParaRPr>
          </a:p>
          <a:p>
            <a:pPr algn="r"/>
            <a:r>
              <a:rPr lang="ar-SA" sz="3600" dirty="0">
                <a:solidFill>
                  <a:srgbClr val="FF0000"/>
                </a:solidFill>
                <a:latin typeface="Jameel Noori Nastaleeq" panose="02000503000000000004" pitchFamily="2" charset="-78"/>
                <a:cs typeface="Jameel Noori Nastaleeq" panose="02000503000000000004" pitchFamily="2" charset="-78"/>
              </a:rPr>
              <a:t>(ب) مہینے کے ابتدائی روز</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(ج) مہینے کے وسط میں</a:t>
            </a:r>
            <a:endParaRPr lang="en-US" sz="3600" dirty="0">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(د) مہینے </a:t>
            </a:r>
            <a:r>
              <a:rPr lang="ar-SA" sz="3600" dirty="0" smtClean="0">
                <a:latin typeface="Jameel Noori Nastaleeq" panose="02000503000000000004" pitchFamily="2" charset="-78"/>
                <a:cs typeface="Jameel Noori Nastaleeq" panose="02000503000000000004" pitchFamily="2" charset="-78"/>
              </a:rPr>
              <a:t>بھر</a:t>
            </a:r>
            <a:r>
              <a:rPr lang="en-US" sz="3600" dirty="0">
                <a:latin typeface="Jameel Noori Nastaleeq" panose="02000503000000000004" pitchFamily="2" charset="-78"/>
                <a:cs typeface="Jameel Noori Nastaleeq" panose="02000503000000000004" pitchFamily="2" charset="-78"/>
              </a:rPr>
              <a:t> </a:t>
            </a:r>
          </a:p>
          <a:p>
            <a:pPr algn="r"/>
            <a:r>
              <a:rPr lang="ur-PK" sz="3600" dirty="0">
                <a:latin typeface="Jameel Noori Nastaleeq" panose="02000503000000000004" pitchFamily="2" charset="-78"/>
                <a:cs typeface="Jameel Noori Nastaleeq" panose="02000503000000000004" pitchFamily="2" charset="-78"/>
              </a:rPr>
              <a:t>2</a:t>
            </a:r>
            <a:r>
              <a:rPr lang="ar-SA" sz="3600" dirty="0" smtClean="0">
                <a:latin typeface="Jameel Noori Nastaleeq" panose="02000503000000000004" pitchFamily="2" charset="-78"/>
                <a:cs typeface="Jameel Noori Nastaleeq" panose="02000503000000000004" pitchFamily="2" charset="-78"/>
              </a:rPr>
              <a:t>۔ </a:t>
            </a:r>
            <a:r>
              <a:rPr lang="ar-SA" sz="3600" dirty="0">
                <a:latin typeface="Jameel Noori Nastaleeq" panose="02000503000000000004" pitchFamily="2" charset="-78"/>
                <a:cs typeface="Jameel Noori Nastaleeq" panose="02000503000000000004" pitchFamily="2" charset="-78"/>
              </a:rPr>
              <a:t>شریف حسین کی جیب میں کچھ رقم اس لیے تھی کہ</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 الف ) اس نے بچت کی </a:t>
            </a:r>
            <a:r>
              <a:rPr lang="ar-SA" sz="3600" dirty="0" smtClean="0">
                <a:latin typeface="Jameel Noori Nastaleeq" panose="02000503000000000004" pitchFamily="2" charset="-78"/>
                <a:cs typeface="Jameel Noori Nastaleeq" panose="02000503000000000004" pitchFamily="2" charset="-78"/>
              </a:rPr>
              <a:t>تھی</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(ب) اسے تنخواہ دیر سے ملی </a:t>
            </a:r>
            <a:r>
              <a:rPr lang="ar-SA" sz="3600" dirty="0" smtClean="0">
                <a:latin typeface="Jameel Noori Nastaleeq" panose="02000503000000000004" pitchFamily="2" charset="-78"/>
                <a:cs typeface="Jameel Noori Nastaleeq" panose="02000503000000000004" pitchFamily="2" charset="-78"/>
              </a:rPr>
              <a:t>تھی</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(ج) کہیں سے قرض مل گیا </a:t>
            </a:r>
            <a:r>
              <a:rPr lang="ar-SA" sz="3600" dirty="0" smtClean="0">
                <a:latin typeface="Jameel Noori Nastaleeq" panose="02000503000000000004" pitchFamily="2" charset="-78"/>
                <a:cs typeface="Jameel Noori Nastaleeq" panose="02000503000000000004" pitchFamily="2" charset="-78"/>
              </a:rPr>
              <a:t>تھا</a:t>
            </a: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(د) اس کی بیوی اور بچے میکے گئے ہوئے تھے</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1006209" y="-256881"/>
            <a:ext cx="7087519" cy="6740307"/>
          </a:xfrm>
          <a:prstGeom prst="rect">
            <a:avLst/>
          </a:prstGeom>
        </p:spPr>
        <p:txBody>
          <a:bodyPr wrap="square">
            <a:spAutoFit/>
          </a:bodyPr>
          <a:lstStyle/>
          <a:p>
            <a:pPr algn="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600" dirty="0">
                <a:latin typeface="Jameel Noori Nastaleeq" panose="02000503000000000004" pitchFamily="2" charset="-78"/>
                <a:cs typeface="Jameel Noori Nastaleeq" panose="02000503000000000004" pitchFamily="2" charset="-78"/>
              </a:rPr>
              <a:t> </a:t>
            </a:r>
          </a:p>
          <a:p>
            <a:pPr algn="r"/>
            <a:r>
              <a:rPr lang="ur-PK" sz="3600" dirty="0">
                <a:latin typeface="Jameel Noori Nastaleeq" panose="02000503000000000004" pitchFamily="2" charset="-78"/>
                <a:cs typeface="Jameel Noori Nastaleeq" panose="02000503000000000004" pitchFamily="2" charset="-78"/>
              </a:rPr>
              <a:t>3</a:t>
            </a:r>
            <a:r>
              <a:rPr lang="ar-SA" sz="3600" dirty="0" smtClean="0">
                <a:latin typeface="Jameel Noori Nastaleeq" panose="02000503000000000004" pitchFamily="2" charset="-78"/>
                <a:cs typeface="Jameel Noori Nastaleeq" panose="02000503000000000004" pitchFamily="2" charset="-78"/>
              </a:rPr>
              <a:t>۔ </a:t>
            </a:r>
            <a:r>
              <a:rPr lang="ar-SA" sz="3600" dirty="0">
                <a:latin typeface="Jameel Noori Nastaleeq" panose="02000503000000000004" pitchFamily="2" charset="-78"/>
                <a:cs typeface="Jameel Noori Nastaleeq" panose="02000503000000000004" pitchFamily="2" charset="-78"/>
              </a:rPr>
              <a:t>کلرکوں میں لوگ شامل تھے</a:t>
            </a:r>
            <a:r>
              <a:rPr lang="en-US" sz="3600" dirty="0">
                <a:latin typeface="Jameel Noori Nastaleeq" panose="02000503000000000004" pitchFamily="2" charset="-78"/>
                <a:cs typeface="Jameel Noori Nastaleeq" panose="02000503000000000004" pitchFamily="2" charset="-78"/>
              </a:rPr>
              <a:t> </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(الف) نئے بھرتی ہونے والے</a:t>
            </a:r>
            <a:endParaRPr lang="en-US" sz="3600" dirty="0">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(ب) اُدھیڑ عمر</a:t>
            </a:r>
            <a:endParaRPr lang="en-US" sz="3600" dirty="0">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(ج) عمر رسیدہ</a:t>
            </a:r>
            <a:endParaRPr lang="en-US" sz="3600" dirty="0">
              <a:latin typeface="Jameel Noori Nastaleeq" panose="02000503000000000004" pitchFamily="2" charset="-78"/>
              <a:cs typeface="Jameel Noori Nastaleeq" panose="02000503000000000004" pitchFamily="2" charset="-78"/>
            </a:endParaRPr>
          </a:p>
          <a:p>
            <a:pPr algn="r"/>
            <a:r>
              <a:rPr lang="ar-SA" sz="3600" dirty="0">
                <a:solidFill>
                  <a:srgbClr val="FF0000"/>
                </a:solidFill>
                <a:latin typeface="Jameel Noori Nastaleeq" panose="02000503000000000004" pitchFamily="2" charset="-78"/>
                <a:cs typeface="Jameel Noori Nastaleeq" panose="02000503000000000004" pitchFamily="2" charset="-78"/>
              </a:rPr>
              <a:t>(د) ہر عمر </a:t>
            </a:r>
            <a:r>
              <a:rPr lang="ar-SA" sz="3600" dirty="0" smtClean="0">
                <a:solidFill>
                  <a:srgbClr val="FF0000"/>
                </a:solidFill>
                <a:latin typeface="Jameel Noori Nastaleeq" panose="02000503000000000004" pitchFamily="2" charset="-78"/>
                <a:cs typeface="Jameel Noori Nastaleeq" panose="02000503000000000004" pitchFamily="2" charset="-78"/>
              </a:rPr>
              <a:t>کے</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ur-PK" sz="3600" dirty="0" smtClean="0">
                <a:latin typeface="Jameel Noori Nastaleeq" panose="02000503000000000004" pitchFamily="2" charset="-78"/>
                <a:cs typeface="Jameel Noori Nastaleeq" panose="02000503000000000004" pitchFamily="2" charset="-78"/>
              </a:rPr>
              <a:t>4</a:t>
            </a:r>
            <a:r>
              <a:rPr lang="ar-SA" sz="3600" dirty="0" smtClean="0">
                <a:latin typeface="Jameel Noori Nastaleeq" panose="02000503000000000004" pitchFamily="2" charset="-78"/>
                <a:cs typeface="Jameel Noori Nastaleeq" panose="02000503000000000004" pitchFamily="2" charset="-78"/>
              </a:rPr>
              <a:t>۔ </a:t>
            </a:r>
            <a:r>
              <a:rPr lang="ar-SA" sz="3600" dirty="0">
                <a:latin typeface="Jameel Noori Nastaleeq" panose="02000503000000000004" pitchFamily="2" charset="-78"/>
                <a:cs typeface="Jameel Noori Nastaleeq" panose="02000503000000000004" pitchFamily="2" charset="-78"/>
              </a:rPr>
              <a:t>شریف حسین کے خیال میں سنگ مرمر کے ٹکڑے کا مصرف تھا کہ</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(الف) کسی کو تحفہ دیا جائے</a:t>
            </a:r>
            <a:endParaRPr lang="en-US" sz="3600" dirty="0">
              <a:latin typeface="Jameel Noori Nastaleeq" panose="02000503000000000004" pitchFamily="2" charset="-78"/>
              <a:cs typeface="Jameel Noori Nastaleeq" panose="02000503000000000004" pitchFamily="2" charset="-78"/>
            </a:endParaRPr>
          </a:p>
          <a:p>
            <a:pPr algn="r"/>
            <a:r>
              <a:rPr lang="ar-SA" sz="3600" dirty="0">
                <a:solidFill>
                  <a:srgbClr val="FF0000"/>
                </a:solidFill>
                <a:latin typeface="Jameel Noori Nastaleeq" panose="02000503000000000004" pitchFamily="2" charset="-78"/>
                <a:cs typeface="Jameel Noori Nastaleeq" panose="02000503000000000004" pitchFamily="2" charset="-78"/>
              </a:rPr>
              <a:t>( ب ) صدر دروازے پر لگایا جائے</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(ج) مطالعے کی میز پر رکھا جائے</a:t>
            </a:r>
            <a:endParaRPr lang="en-US" sz="3600" dirty="0">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(د) منڈیر پر سجا دیا جائے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216926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1880" y="164918"/>
            <a:ext cx="6096000" cy="4847737"/>
          </a:xfrm>
          <a:prstGeom prst="rect">
            <a:avLst/>
          </a:prstGeom>
        </p:spPr>
        <p:txBody>
          <a:bodyPr>
            <a:spAutoFit/>
          </a:bodyPr>
          <a:lstStyle/>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5۔</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شریف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حسین کی موت کے بعد سنگ مرمر کا ٹکڑا</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 الف ) یوں ہی گھر میں پڑا ر ہا</a:t>
            </a:r>
            <a:endParaRPr lang="en-US" sz="36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(ب) کہیں گم ہو گیا</a:t>
            </a:r>
            <a:endParaRPr lang="en-US" sz="36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(ج) بیچ دیا گیا</a:t>
            </a:r>
            <a:endParaRPr lang="en-US" sz="36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 اس کی قبر کا کتبہ بنا</a:t>
            </a:r>
            <a:endParaRPr lang="en-US" sz="3600"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933469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2371" y="0"/>
            <a:ext cx="11854149" cy="7576113"/>
          </a:xfrm>
          <a:prstGeom prst="rect">
            <a:avLst/>
          </a:prstGeom>
        </p:spPr>
        <p:txBody>
          <a:bodyPr wrap="square">
            <a:spAutoFit/>
          </a:bodyPr>
          <a:lstStyle/>
          <a:p>
            <a:pPr algn="r"/>
            <a:r>
              <a:rPr lang="ar-SA" sz="4400" dirty="0">
                <a:solidFill>
                  <a:srgbClr val="FF0000"/>
                </a:solidFill>
                <a:latin typeface="Jameel Noori Nastaleeq" panose="02000503000000000004" pitchFamily="2" charset="-78"/>
                <a:cs typeface="Jameel Noori Nastaleeq" panose="02000503000000000004" pitchFamily="2" charset="-78"/>
              </a:rPr>
              <a:t>سبق کتبہ کے متن کے مطابق دیے ہوئے سوالوں کے جواب لکھیں</a:t>
            </a:r>
            <a:r>
              <a:rPr lang="ar-SA" sz="4400" dirty="0" smtClean="0">
                <a:solidFill>
                  <a:srgbClr val="FF0000"/>
                </a:solidFill>
                <a:latin typeface="Jameel Noori Nastaleeq" panose="02000503000000000004" pitchFamily="2" charset="-78"/>
                <a:cs typeface="Jameel Noori Nastaleeq" panose="02000503000000000004" pitchFamily="2" charset="-78"/>
              </a:rPr>
              <a:t>۔</a:t>
            </a:r>
            <a:r>
              <a:rPr lang="en-US" sz="4400" dirty="0">
                <a:solidFill>
                  <a:srgbClr val="FF0000"/>
                </a:solidFill>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(الف) شریف حسین اپنے دفتر میں کسی حیثیت سے ملازم تھا </a:t>
            </a:r>
            <a:r>
              <a:rPr lang="ar-SA" sz="4400" dirty="0" smtClean="0">
                <a:solidFill>
                  <a:srgbClr val="FF0000"/>
                </a:solidFill>
                <a:latin typeface="Jameel Noori Nastaleeq" panose="02000503000000000004" pitchFamily="2" charset="-78"/>
                <a:cs typeface="Jameel Noori Nastaleeq" panose="02000503000000000004" pitchFamily="2" charset="-78"/>
              </a:rPr>
              <a:t>؟</a:t>
            </a:r>
            <a:r>
              <a:rPr lang="en-US" sz="4400" dirty="0">
                <a:solidFill>
                  <a:srgbClr val="FF0000"/>
                </a:solidFill>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جواب: </a:t>
            </a:r>
            <a:r>
              <a:rPr lang="ar-SA" sz="4400" dirty="0">
                <a:latin typeface="Jameel Noori Nastaleeq" panose="02000503000000000004" pitchFamily="2" charset="-78"/>
                <a:cs typeface="Jameel Noori Nastaleeq" panose="02000503000000000004" pitchFamily="2" charset="-78"/>
              </a:rPr>
              <a:t>شریف حسین اپنے دفتر میں کلرک کی حیثیت سے ملازم تھا۔ وہ ایک معمولی عہدے پر کام کرتا تھا لیکن اس کا رویہ اور کام کی محبت اسے دوسروں سے ممتاز کرتی تھی </a:t>
            </a:r>
            <a:r>
              <a:rPr lang="ar-SA" sz="4400" dirty="0" smtClean="0">
                <a:latin typeface="Jameel Noori Nastaleeq" panose="02000503000000000004" pitchFamily="2" charset="-78"/>
                <a:cs typeface="Jameel Noori Nastaleeq" panose="02000503000000000004" pitchFamily="2" charset="-78"/>
              </a:rPr>
              <a:t>۔</a:t>
            </a:r>
            <a:r>
              <a:rPr lang="en-US" sz="4400" dirty="0">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(ب) کلرکوں کی ٹولیوں میں کس طرح کے لوگ شامل تھے</a:t>
            </a:r>
            <a:r>
              <a:rPr lang="ar-SA" sz="4400" dirty="0" smtClean="0">
                <a:solidFill>
                  <a:srgbClr val="FF0000"/>
                </a:solidFill>
                <a:latin typeface="Jameel Noori Nastaleeq" panose="02000503000000000004" pitchFamily="2" charset="-78"/>
                <a:cs typeface="Jameel Noori Nastaleeq" panose="02000503000000000004" pitchFamily="2" charset="-78"/>
              </a:rPr>
              <a:t>؟</a:t>
            </a:r>
            <a:r>
              <a:rPr lang="en-US" sz="4400" dirty="0">
                <a:solidFill>
                  <a:srgbClr val="FF0000"/>
                </a:solidFill>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جواب: </a:t>
            </a:r>
            <a:r>
              <a:rPr lang="ar-SA" sz="4400" dirty="0">
                <a:latin typeface="Jameel Noori Nastaleeq" panose="02000503000000000004" pitchFamily="2" charset="-78"/>
                <a:cs typeface="Jameel Noori Nastaleeq" panose="02000503000000000004" pitchFamily="2" charset="-78"/>
              </a:rPr>
              <a:t>کلرکوں کی ٹولیوں میں ہر عمر کے لوگ شامل تھے۔ ان میں نو جوان ، ادھیڑ عمر اور بزرگ افراد شامل تھے ، جو مختلف تجربات اور صلاحیتوں کے حامل تھے </a:t>
            </a:r>
            <a:r>
              <a:rPr lang="ar-SA" sz="4400" dirty="0" smtClean="0">
                <a:latin typeface="Jameel Noori Nastaleeq" panose="02000503000000000004" pitchFamily="2" charset="-78"/>
                <a:cs typeface="Jameel Noori Nastaleeq" panose="02000503000000000004" pitchFamily="2" charset="-78"/>
              </a:rPr>
              <a:t>۔</a:t>
            </a:r>
            <a:r>
              <a:rPr lang="en-US" sz="4400" dirty="0">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(ج) شریف حسین نے سنگ مرمر کے نفیس ٹکڑے کا کیا استعمال سوچا تھا </a:t>
            </a:r>
            <a:r>
              <a:rPr lang="ar-SA" sz="4400" dirty="0" smtClean="0">
                <a:solidFill>
                  <a:srgbClr val="FF0000"/>
                </a:solidFill>
                <a:latin typeface="Jameel Noori Nastaleeq" panose="02000503000000000004" pitchFamily="2" charset="-78"/>
                <a:cs typeface="Jameel Noori Nastaleeq" panose="02000503000000000004" pitchFamily="2" charset="-78"/>
              </a:rPr>
              <a:t>؟</a:t>
            </a:r>
            <a:r>
              <a:rPr lang="en-US" sz="4400" dirty="0">
                <a:solidFill>
                  <a:srgbClr val="FF0000"/>
                </a:solidFill>
                <a:latin typeface="Jameel Noori Nastaleeq" panose="02000503000000000004" pitchFamily="2" charset="-78"/>
                <a:cs typeface="Jameel Noori Nastaleeq" panose="02000503000000000004" pitchFamily="2" charset="-78"/>
              </a:rPr>
              <a:t> </a:t>
            </a:r>
          </a:p>
          <a:p>
            <a:pPr algn="r"/>
            <a:r>
              <a:rPr lang="ar-SA" sz="4400" dirty="0">
                <a:solidFill>
                  <a:srgbClr val="FF0000"/>
                </a:solidFill>
                <a:latin typeface="Jameel Noori Nastaleeq" panose="02000503000000000004" pitchFamily="2" charset="-78"/>
                <a:cs typeface="Jameel Noori Nastaleeq" panose="02000503000000000004" pitchFamily="2" charset="-78"/>
              </a:rPr>
              <a:t>جواب: </a:t>
            </a:r>
            <a:r>
              <a:rPr lang="ar-SA" sz="4400" dirty="0">
                <a:latin typeface="Jameel Noori Nastaleeq" panose="02000503000000000004" pitchFamily="2" charset="-78"/>
                <a:cs typeface="Jameel Noori Nastaleeq" panose="02000503000000000004" pitchFamily="2" charset="-78"/>
              </a:rPr>
              <a:t>شریف حسین نے سنگ مرمر کے نفیس ٹکڑے کو دروازے کے باہر نصب کرنے کا سوچا تھا تا کہ یہ اس کے مکان میں سکون اور حسن کا باعث بنے۔</a:t>
            </a:r>
            <a:endParaRPr lang="en-US" sz="44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44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147014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639" y="267452"/>
            <a:ext cx="11523643" cy="5016758"/>
          </a:xfrm>
          <a:prstGeom prst="rect">
            <a:avLst/>
          </a:prstGeom>
        </p:spPr>
        <p:txBody>
          <a:bodyPr wrap="square">
            <a:spAutoFit/>
          </a:bodyPr>
          <a:lstStyle/>
          <a:p>
            <a:pPr algn="r"/>
            <a:r>
              <a:rPr lang="en-US" sz="4000" dirty="0">
                <a:latin typeface="Jameel Noori Nastaleeq" panose="02000503000000000004" pitchFamily="2" charset="-78"/>
                <a:cs typeface="Jameel Noori Nastaleeq" panose="02000503000000000004" pitchFamily="2" charset="-78"/>
              </a:rPr>
              <a:t> </a:t>
            </a:r>
          </a:p>
          <a:p>
            <a:pPr algn="r"/>
            <a:r>
              <a:rPr lang="ur-PK" sz="4000" dirty="0" smtClean="0">
                <a:solidFill>
                  <a:srgbClr val="FF0000"/>
                </a:solidFill>
                <a:latin typeface="Jameel Noori Nastaleeq" panose="02000503000000000004" pitchFamily="2" charset="-78"/>
                <a:cs typeface="Jameel Noori Nastaleeq" panose="02000503000000000004" pitchFamily="2" charset="-78"/>
              </a:rPr>
              <a:t>1۔</a:t>
            </a:r>
            <a:r>
              <a:rPr lang="ar-SA" sz="4000" dirty="0" smtClean="0">
                <a:solidFill>
                  <a:srgbClr val="FF0000"/>
                </a:solidFill>
                <a:latin typeface="Jameel Noori Nastaleeq" panose="02000503000000000004" pitchFamily="2" charset="-78"/>
                <a:cs typeface="Jameel Noori Nastaleeq" panose="02000503000000000004" pitchFamily="2" charset="-78"/>
              </a:rPr>
              <a:t>شریف </a:t>
            </a:r>
            <a:r>
              <a:rPr lang="ar-SA" sz="4000" dirty="0">
                <a:solidFill>
                  <a:srgbClr val="FF0000"/>
                </a:solidFill>
                <a:latin typeface="Jameel Noori Nastaleeq" panose="02000503000000000004" pitchFamily="2" charset="-78"/>
                <a:cs typeface="Jameel Noori Nastaleeq" panose="02000503000000000004" pitchFamily="2" charset="-78"/>
              </a:rPr>
              <a:t>حسین کی موت کن حالات میں واقع ہوئی ؟</a:t>
            </a:r>
            <a:endParaRPr lang="en-US" sz="4000" dirty="0">
              <a:solidFill>
                <a:srgbClr val="FF0000"/>
              </a:solidFill>
              <a:latin typeface="Jameel Noori Nastaleeq" panose="02000503000000000004" pitchFamily="2" charset="-78"/>
              <a:cs typeface="Jameel Noori Nastaleeq" panose="02000503000000000004" pitchFamily="2" charset="-78"/>
            </a:endParaRPr>
          </a:p>
          <a:p>
            <a:pPr algn="r"/>
            <a:r>
              <a:rPr lang="en-US" sz="4000" dirty="0">
                <a:solidFill>
                  <a:srgbClr val="FF0000"/>
                </a:solidFill>
                <a:latin typeface="Jameel Noori Nastaleeq" panose="02000503000000000004" pitchFamily="2" charset="-78"/>
                <a:cs typeface="Jameel Noori Nastaleeq" panose="02000503000000000004" pitchFamily="2" charset="-78"/>
              </a:rPr>
              <a:t> </a:t>
            </a:r>
          </a:p>
          <a:p>
            <a:pPr algn="r"/>
            <a:r>
              <a:rPr lang="ar-SA" sz="4000" dirty="0">
                <a:solidFill>
                  <a:srgbClr val="FF0000"/>
                </a:solidFill>
                <a:latin typeface="Jameel Noori Nastaleeq" panose="02000503000000000004" pitchFamily="2" charset="-78"/>
                <a:cs typeface="Jameel Noori Nastaleeq" panose="02000503000000000004" pitchFamily="2" charset="-78"/>
              </a:rPr>
              <a:t>جواب: </a:t>
            </a:r>
            <a:r>
              <a:rPr lang="ar-SA" sz="4000" dirty="0">
                <a:latin typeface="Jameel Noori Nastaleeq" panose="02000503000000000004" pitchFamily="2" charset="-78"/>
                <a:cs typeface="Jameel Noori Nastaleeq" panose="02000503000000000004" pitchFamily="2" charset="-78"/>
              </a:rPr>
              <a:t>شریف حسین کی موت انتہائی مشکل اور کسمپرسی کے حالات میں واقع ہوئی ۔ اُسے سردی کی وجہ سے نمونیا ہو گیا اور چار دن بستر پر پڑے رہنے کے بعد وہ مر گیا۔</a:t>
            </a:r>
            <a:endParaRPr lang="en-US" sz="4000" dirty="0">
              <a:latin typeface="Jameel Noori Nastaleeq" panose="02000503000000000004" pitchFamily="2" charset="-78"/>
              <a:cs typeface="Jameel Noori Nastaleeq" panose="02000503000000000004" pitchFamily="2" charset="-78"/>
            </a:endParaRPr>
          </a:p>
          <a:p>
            <a:pPr algn="r"/>
            <a:r>
              <a:rPr lang="en-US" sz="4000" dirty="0">
                <a:latin typeface="Jameel Noori Nastaleeq" panose="02000503000000000004" pitchFamily="2" charset="-78"/>
                <a:cs typeface="Jameel Noori Nastaleeq" panose="02000503000000000004" pitchFamily="2" charset="-78"/>
              </a:rPr>
              <a:t> </a:t>
            </a:r>
          </a:p>
          <a:p>
            <a:pPr algn="r"/>
            <a:r>
              <a:rPr lang="ur-PK" sz="4000" dirty="0" smtClean="0">
                <a:solidFill>
                  <a:srgbClr val="FF0000"/>
                </a:solidFill>
                <a:latin typeface="Jameel Noori Nastaleeq" panose="02000503000000000004" pitchFamily="2" charset="-78"/>
                <a:cs typeface="Jameel Noori Nastaleeq" panose="02000503000000000004" pitchFamily="2" charset="-78"/>
              </a:rPr>
              <a:t>1۔</a:t>
            </a:r>
            <a:r>
              <a:rPr lang="ar-SA" sz="4000" dirty="0" smtClean="0">
                <a:solidFill>
                  <a:srgbClr val="FF0000"/>
                </a:solidFill>
                <a:latin typeface="Jameel Noori Nastaleeq" panose="02000503000000000004" pitchFamily="2" charset="-78"/>
                <a:cs typeface="Jameel Noori Nastaleeq" panose="02000503000000000004" pitchFamily="2" charset="-78"/>
              </a:rPr>
              <a:t>شریف </a:t>
            </a:r>
            <a:r>
              <a:rPr lang="ar-SA" sz="4000" dirty="0">
                <a:solidFill>
                  <a:srgbClr val="FF0000"/>
                </a:solidFill>
                <a:latin typeface="Jameel Noori Nastaleeq" panose="02000503000000000004" pitchFamily="2" charset="-78"/>
                <a:cs typeface="Jameel Noori Nastaleeq" panose="02000503000000000004" pitchFamily="2" charset="-78"/>
              </a:rPr>
              <a:t>حسین کی موت کے بعد اس کا بڑا بیٹا سنگ مرمر کے ٹکڑے کو کس مصرف میں لایا ؟ جواب: </a:t>
            </a:r>
            <a:r>
              <a:rPr lang="ar-SA" sz="4000" dirty="0">
                <a:latin typeface="Jameel Noori Nastaleeq" panose="02000503000000000004" pitchFamily="2" charset="-78"/>
                <a:cs typeface="Jameel Noori Nastaleeq" panose="02000503000000000004" pitchFamily="2" charset="-78"/>
              </a:rPr>
              <a:t>شریف حسین کی موت کے بعد اس کے بڑے بیٹے نے کتبہ اپنے باپ کی قبر پر نصب کر دیا</a:t>
            </a:r>
            <a:endParaRPr lang="en-US" sz="4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210252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516483427"/>
              </p:ext>
            </p:extLst>
          </p:nvPr>
        </p:nvGraphicFramePr>
        <p:xfrm>
          <a:off x="18361" y="135772"/>
          <a:ext cx="12081828" cy="6492240"/>
        </p:xfrm>
        <a:graphic>
          <a:graphicData uri="http://schemas.openxmlformats.org/drawingml/2006/table">
            <a:tbl>
              <a:tblPr firstRow="1" bandRow="1">
                <a:tableStyleId>{93296810-A885-4BE3-A3E7-6D5BEEA58F35}</a:tableStyleId>
              </a:tblPr>
              <a:tblGrid>
                <a:gridCol w="4027276"/>
                <a:gridCol w="6857387"/>
                <a:gridCol w="1197165"/>
              </a:tblGrid>
              <a:tr h="370840">
                <a:tc>
                  <a:txBody>
                    <a:bodyPr/>
                    <a:lstStyle/>
                    <a:p>
                      <a:pPr algn="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جملہ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نواز سارا دن آلکس کا شکار رہا۔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سستی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آلکس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حکومت نے قوانین میں ترمیم کی تاکہ عوام کی مشکلات کو حل کیا جا سکے۔</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تبدیلی یا اصلاح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ترمیم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ساحل پر پھیلے ہوئے خس و خاشاک نے منظر کو غمگین بنا دیا تھا۔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گھاس پوس کوڑا کرکٹ</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خاشاک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پورے مہینے کی محنت کے باوجود وہ کنگلا ہو گیا۔ کیونکہ اس کی کمائی کم تھی۔</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انتہائی غریب، مفلس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کنگالا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کمرے کا کِواڑ اس قدر زنگ آلود تھا کہ اسے کھولنے میں مشکل پیش آرہی تھی ۔</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کھڑ کی یا دروازے کا پٹ  ، جو کھلتا اور بند ہوتا ہے</a:t>
                      </a:r>
                      <a:r>
                        <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کِواڑ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قدیم مکتبہ میں کتابوں کی جلدیں نقش و نگار والی تھیں۔</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چیز کے سجانے یا آرائش کے لیے بنائے گئے ڈیزائن، بیل بوٹے</a:t>
                      </a:r>
                      <a:r>
                        <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p>
                  </a:txBody>
                  <a:tcPr/>
                </a:tc>
                <a:tc>
                  <a:txBody>
                    <a:bodyPr/>
                    <a:lstStyle/>
                    <a:p>
                      <a:pPr algn="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نقش و نگار </a:t>
                      </a: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465218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1" y="0"/>
            <a:ext cx="12190309" cy="3933022"/>
          </a:xfrm>
          <a:prstGeom prst="rect">
            <a:avLst/>
          </a:prstGeom>
        </p:spPr>
      </p:pic>
      <p:pic>
        <p:nvPicPr>
          <p:cNvPr id="3" name="Picture 2"/>
          <p:cNvPicPr>
            <a:picLocks noChangeAspect="1"/>
          </p:cNvPicPr>
          <p:nvPr/>
        </p:nvPicPr>
        <p:blipFill>
          <a:blip r:embed="rId3"/>
          <a:stretch>
            <a:fillRect/>
          </a:stretch>
        </p:blipFill>
        <p:spPr>
          <a:xfrm>
            <a:off x="1691" y="3933022"/>
            <a:ext cx="12190309" cy="2512506"/>
          </a:xfrm>
          <a:prstGeom prst="rect">
            <a:avLst/>
          </a:prstGeom>
        </p:spPr>
      </p:pic>
      <p:sp>
        <p:nvSpPr>
          <p:cNvPr id="4" name="Multiply 3"/>
          <p:cNvSpPr/>
          <p:nvPr/>
        </p:nvSpPr>
        <p:spPr>
          <a:xfrm>
            <a:off x="2533880" y="1828799"/>
            <a:ext cx="826265" cy="738131"/>
          </a:xfrm>
          <a:prstGeom prst="mathMultiply">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p:cNvSpPr/>
          <p:nvPr/>
        </p:nvSpPr>
        <p:spPr>
          <a:xfrm>
            <a:off x="2533879" y="2566930"/>
            <a:ext cx="826265" cy="738131"/>
          </a:xfrm>
          <a:prstGeom prst="mathMultiply">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y 5"/>
          <p:cNvSpPr/>
          <p:nvPr/>
        </p:nvSpPr>
        <p:spPr>
          <a:xfrm>
            <a:off x="1826965" y="5392755"/>
            <a:ext cx="826265" cy="738131"/>
          </a:xfrm>
          <a:prstGeom prst="mathMultiply">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0" name="TextBox 9"/>
              <p:cNvSpPr txBox="1"/>
              <p:nvPr/>
            </p:nvSpPr>
            <p:spPr>
              <a:xfrm>
                <a:off x="5640636" y="2809301"/>
                <a:ext cx="22602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p:sp>
            <p:nvSpPr>
              <p:cNvPr id="10" name="TextBox 9"/>
              <p:cNvSpPr txBox="1">
                <a:spLocks noRot="1" noChangeAspect="1" noMove="1" noResize="1" noEditPoints="1" noAdjustHandles="1" noChangeArrowheads="1" noChangeShapeType="1" noTextEdit="1"/>
              </p:cNvSpPr>
              <p:nvPr/>
            </p:nvSpPr>
            <p:spPr>
              <a:xfrm>
                <a:off x="5640636" y="2809301"/>
                <a:ext cx="226023" cy="276999"/>
              </a:xfrm>
              <a:prstGeom prst="rect">
                <a:avLst/>
              </a:prstGeom>
              <a:blipFill rotWithShape="0">
                <a:blip r:embed="rId4"/>
                <a:stretch>
                  <a:fillRect l="-8108" r="-540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5640636" y="2809301"/>
                <a:ext cx="22602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p:sp>
            <p:nvSpPr>
              <p:cNvPr id="11" name="TextBox 10"/>
              <p:cNvSpPr txBox="1">
                <a:spLocks noRot="1" noChangeAspect="1" noMove="1" noResize="1" noEditPoints="1" noAdjustHandles="1" noChangeArrowheads="1" noChangeShapeType="1" noTextEdit="1"/>
              </p:cNvSpPr>
              <p:nvPr/>
            </p:nvSpPr>
            <p:spPr>
              <a:xfrm>
                <a:off x="5640636" y="2809301"/>
                <a:ext cx="226023" cy="276999"/>
              </a:xfrm>
              <a:prstGeom prst="rect">
                <a:avLst/>
              </a:prstGeom>
              <a:blipFill rotWithShape="0">
                <a:blip r:embed="rId4"/>
                <a:stretch>
                  <a:fillRect l="-8108" r="-540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5640636" y="2809301"/>
                <a:ext cx="22602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5640636" y="2809301"/>
                <a:ext cx="226023" cy="276999"/>
              </a:xfrm>
              <a:prstGeom prst="rect">
                <a:avLst/>
              </a:prstGeom>
              <a:blipFill rotWithShape="0">
                <a:blip r:embed="rId4"/>
                <a:stretch>
                  <a:fillRect l="-8108" r="-5405"/>
                </a:stretch>
              </a:blipFill>
            </p:spPr>
            <p:txBody>
              <a:bodyPr/>
              <a:lstStyle/>
              <a:p>
                <a:r>
                  <a:rPr lang="en-US">
                    <a:noFill/>
                  </a:rPr>
                  <a:t> </a:t>
                </a:r>
              </a:p>
            </p:txBody>
          </p:sp>
        </mc:Fallback>
      </mc:AlternateContent>
      <mc:AlternateContent xmlns:mc="http://schemas.openxmlformats.org/markup-compatibility/2006">
        <mc:Choice xmlns:p14="http://schemas.microsoft.com/office/powerpoint/2010/main" Requires="p14">
          <p:contentPart p14:bwMode="auto" r:id="rId5">
            <p14:nvContentPartPr>
              <p14:cNvPr id="15" name="Ink 14"/>
              <p14:cNvContentPartPr/>
              <p14:nvPr/>
            </p14:nvContentPartPr>
            <p14:xfrm>
              <a:off x="374517" y="1090574"/>
              <a:ext cx="694440" cy="484200"/>
            </p14:xfrm>
          </p:contentPart>
        </mc:Choice>
        <mc:Fallback>
          <p:pic>
            <p:nvPicPr>
              <p:cNvPr id="15" name="Ink 14"/>
              <p:cNvPicPr/>
              <p:nvPr/>
            </p:nvPicPr>
            <p:blipFill>
              <a:blip r:embed="rId6"/>
              <a:stretch>
                <a:fillRect/>
              </a:stretch>
            </p:blipFill>
            <p:spPr>
              <a:xfrm>
                <a:off x="359397" y="1075454"/>
                <a:ext cx="724680" cy="5144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7" name="Ink 16"/>
              <p14:cNvContentPartPr/>
              <p14:nvPr/>
            </p14:nvContentPartPr>
            <p14:xfrm>
              <a:off x="2743317" y="3150854"/>
              <a:ext cx="848520" cy="629280"/>
            </p14:xfrm>
          </p:contentPart>
        </mc:Choice>
        <mc:Fallback>
          <p:pic>
            <p:nvPicPr>
              <p:cNvPr id="17" name="Ink 16"/>
              <p:cNvPicPr/>
              <p:nvPr/>
            </p:nvPicPr>
            <p:blipFill>
              <a:blip r:embed="rId8"/>
              <a:stretch>
                <a:fillRect/>
              </a:stretch>
            </p:blipFill>
            <p:spPr>
              <a:xfrm>
                <a:off x="2728197" y="3135734"/>
                <a:ext cx="878760" cy="6595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9" name="Ink 18"/>
              <p14:cNvContentPartPr/>
              <p14:nvPr/>
            </p14:nvContentPartPr>
            <p14:xfrm>
              <a:off x="132237" y="3933134"/>
              <a:ext cx="573120" cy="532080"/>
            </p14:xfrm>
          </p:contentPart>
        </mc:Choice>
        <mc:Fallback>
          <p:pic>
            <p:nvPicPr>
              <p:cNvPr id="19" name="Ink 18"/>
              <p:cNvPicPr/>
              <p:nvPr/>
            </p:nvPicPr>
            <p:blipFill>
              <a:blip r:embed="rId10"/>
              <a:stretch>
                <a:fillRect/>
              </a:stretch>
            </p:blipFill>
            <p:spPr>
              <a:xfrm>
                <a:off x="117117" y="3918014"/>
                <a:ext cx="603360" cy="562320"/>
              </a:xfrm>
              <a:prstGeom prst="rect">
                <a:avLst/>
              </a:prstGeom>
            </p:spPr>
          </p:pic>
        </mc:Fallback>
      </mc:AlternateContent>
    </p:spTree>
    <p:extLst>
      <p:ext uri="{BB962C8B-B14F-4D97-AF65-F5344CB8AC3E}">
        <p14:creationId xmlns:p14="http://schemas.microsoft.com/office/powerpoint/2010/main" val="15261676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658" y="134155"/>
            <a:ext cx="11644829" cy="7617726"/>
          </a:xfrm>
          <a:prstGeom prst="rect">
            <a:avLst/>
          </a:prstGeom>
        </p:spPr>
        <p:txBody>
          <a:bodyPr wrap="square">
            <a:spAutoFit/>
          </a:bodyPr>
          <a:lstStyle/>
          <a:p>
            <a:pPr algn="r">
              <a:lnSpc>
                <a:spcPct val="107000"/>
              </a:lnSpc>
              <a:spcAft>
                <a:spcPts val="800"/>
              </a:spcAft>
            </a:pP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3600" dirty="0">
                <a:latin typeface="Jameel Noori Nastaleeq" panose="02000503000000000004" pitchFamily="2" charset="-78"/>
                <a:cs typeface="Jameel Noori Nastaleeq" panose="02000503000000000004" pitchFamily="2" charset="-78"/>
              </a:rPr>
              <a:t> </a:t>
            </a:r>
          </a:p>
          <a:p>
            <a:pPr algn="r"/>
            <a:r>
              <a:rPr lang="en-US" sz="3600" dirty="0">
                <a:latin typeface="Jameel Noori Nastaleeq" panose="02000503000000000004" pitchFamily="2" charset="-78"/>
                <a:cs typeface="Jameel Noori Nastaleeq" panose="02000503000000000004" pitchFamily="2" charset="-78"/>
              </a:rPr>
              <a:t>1</a:t>
            </a:r>
            <a:r>
              <a:rPr lang="ar-SA" sz="3600" dirty="0">
                <a:latin typeface="Jameel Noori Nastaleeq" panose="02000503000000000004" pitchFamily="2" charset="-78"/>
                <a:cs typeface="Jameel Noori Nastaleeq" panose="02000503000000000004" pitchFamily="2" charset="-78"/>
              </a:rPr>
              <a:t>۔ گُو ان میں زیادہ تر کلرکوں ۔۔۔۔۔۔ مشق بہم پہنچارہے تھے۔</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گو ان میں سے زیادہ تر کلرکوں کی مادری زبان ایک ہی تی مگر وہ لہجہ بگاڑ بگاڑ کر غیر زبان میں بات  کرنے  پر نکلئے  ہوۓ تھے۔ اس کی وجہ وہ طمانیت نہ جو کسی غیر زبان پر قدرت حاصل ہونے پر اس میں باتیں کرنے پر اکساتی ہے، بلکہ یہ  انہیں دن بھر اپنے دفتر میں اپنے افسر سے اسی غیر زبان میں بولنا پڑتا تھا  اور اس وقت وہ باہم بات چیت کر کے اس کی مشق بہم پہنچا رہے تھے</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a:t>
            </a: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عنوان</a:t>
            </a: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600" dirty="0">
                <a:latin typeface="Jameel Noori Nastaleeq" panose="02000503000000000004" pitchFamily="2" charset="-78"/>
                <a:cs typeface="Jameel Noori Nastaleeq" panose="02000503000000000004" pitchFamily="2" charset="-78"/>
              </a:rPr>
              <a:t>کتبہ</a:t>
            </a:r>
            <a:endParaRPr lang="en-US" sz="36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a:t>
            </a: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ur-PK"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600" dirty="0">
                <a:latin typeface="Jameel Noori Nastaleeq" panose="02000503000000000004" pitchFamily="2" charset="-78"/>
                <a:cs typeface="Jameel Noori Nastaleeq" panose="02000503000000000004" pitchFamily="2" charset="-78"/>
              </a:rPr>
              <a:t>غلام عباس</a:t>
            </a:r>
            <a:endParaRPr lang="en-US" sz="36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spTree>
    <p:extLst>
      <p:ext uri="{BB962C8B-B14F-4D97-AF65-F5344CB8AC3E}">
        <p14:creationId xmlns:p14="http://schemas.microsoft.com/office/powerpoint/2010/main" val="7952779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46" y="-579280"/>
            <a:ext cx="12019402" cy="7652608"/>
          </a:xfrm>
          <a:prstGeom prst="rect">
            <a:avLst/>
          </a:prstGeom>
        </p:spPr>
        <p:txBody>
          <a:bodyPr wrap="square">
            <a:spAutoFit/>
          </a:bodyPr>
          <a:lstStyle/>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اس اقتباس میں ، غلام عباس نے دفتر میں کام کرنے والے کلرکوں کی عادات اور اس بات پر روشنی ڈالی ہے کہ کس طرح وہ غیر زبان ( جیسے انگریزی) میں بات کرتے تھے۔ ان کی مادری زبان ایک ہی تھی لیکن دفتر میں کام کے دوران انھیں غیر زبان استعمال کرنی پڑتی تھی۔ اس اقتباس میں کلرکوں کے درمیان کی جانے والی بات چیت اور اس زبان کی مشق کرنے کی عادت کو بیان کیا گیا </a:t>
            </a:r>
            <a:r>
              <a:rPr lang="ar-SA" sz="3600" dirty="0" smtClean="0">
                <a:latin typeface="Jameel Noori Nastaleeq" panose="02000503000000000004" pitchFamily="2" charset="-78"/>
                <a:cs typeface="Jameel Noori Nastaleeq" panose="02000503000000000004" pitchFamily="2" charset="-78"/>
              </a:rPr>
              <a:t>ہے</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اس جملے میں مصنف نے کلرکوں کی زبان کے استعمال کے بارے میں بتایا ہے۔ غیر زبان " سے مراد وہ زبان ہے جو دفتر میں استعمال ہوتی تھی ، جسے انگریزی ۔ مصنف نے یہ واضح کیا کہ کلرکوں کو اس زبان میں بات کرنے کا شوق نہیں تھا، بلکہ یہ ان کی مجبوری تھی کیونکہ دفتر کے کام میں اس زبان کا استعمال ہوتا تھا۔ مصنف نے اس حقیقت کو اُجاگر کیا کہ یہ محرک باہمی بات چیت کے دوران اس زبان میں مشق کرتے تھے تا کہ وہ اپنے افسران سے بہتر طریقے سے بات کر سکیں ۔ یہ اقتباس در اصل اس بات کو ظاہر کرتا ہے کہ دفتر کی زبان ( غیر زبان ) کے ساتھ تعلق محض زبان کے سیکھنے کا معاملہ نہیں تھا بلکہ ایک عملی ضرورت بن چکا تھا۔</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463049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152" y="516293"/>
            <a:ext cx="11964318" cy="6036140"/>
          </a:xfrm>
          <a:prstGeom prst="rect">
            <a:avLst/>
          </a:prstGeom>
        </p:spPr>
        <p:txBody>
          <a:bodyPr wrap="square">
            <a:spAutoFit/>
          </a:bodyPr>
          <a:lstStyle/>
          <a:p>
            <a:pPr algn="r"/>
            <a:r>
              <a:rPr lang="ar-SA" sz="3200" dirty="0">
                <a:solidFill>
                  <a:srgbClr val="FF0000"/>
                </a:solidFill>
                <a:latin typeface="Jameel Noori Nastaleeq" panose="02000503000000000004" pitchFamily="2" charset="-78"/>
                <a:cs typeface="Jameel Noori Nastaleeq" panose="02000503000000000004" pitchFamily="2" charset="-78"/>
              </a:rPr>
              <a:t>سبق کتبہ" کے متن کے حوالے سے درج ذیل جملوں کی وضاحت کریں</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(الف) وہ لہجہ، بگاڑ بگاڑ کر غیر زبان میں باتیں کرنے پر تلے ہوئے تھے۔</a:t>
            </a:r>
            <a:r>
              <a:rPr lang="en-US"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وضاحت </a:t>
            </a:r>
            <a:r>
              <a:rPr lang="ar-SA" sz="3200" dirty="0" smtClean="0">
                <a:latin typeface="Jameel Noori Nastaleeq" panose="02000503000000000004" pitchFamily="2" charset="-78"/>
                <a:cs typeface="Jameel Noori Nastaleeq" panose="02000503000000000004" pitchFamily="2" charset="-78"/>
              </a:rPr>
              <a:t>:۔اس </a:t>
            </a:r>
            <a:r>
              <a:rPr lang="ar-SA" sz="3200" dirty="0">
                <a:latin typeface="Jameel Noori Nastaleeq" panose="02000503000000000004" pitchFamily="2" charset="-78"/>
                <a:cs typeface="Jameel Noori Nastaleeq" panose="02000503000000000004" pitchFamily="2" charset="-78"/>
              </a:rPr>
              <a:t>جملے کا مطلب یہ ہے کہ وہ لوگ اپنی زبان یا لہجے کو خراب کر رہے تھے اور غیر زبان میں باتیں کرنے کی کوشش کر رہے تھے ، جو کہ بے تکلفی یا تکلف کی حالت کو ظاہر کرتا ہے</a:t>
            </a:r>
            <a:r>
              <a:rPr lang="ar-SA"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باتیں </a:t>
            </a:r>
            <a:r>
              <a:rPr lang="ar-SA" sz="3200" dirty="0" smtClean="0">
                <a:latin typeface="Jameel Noori Nastaleeq" panose="02000503000000000004" pitchFamily="2" charset="-78"/>
                <a:cs typeface="Jameel Noori Nastaleeq" panose="02000503000000000004" pitchFamily="2" charset="-78"/>
              </a:rPr>
              <a:t>کرنے</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(ب) دنیا بھر کی چیزیں اور ہر وضع اور ہر قماش کے لوگ یہاں ملتے تھے ۔</a:t>
            </a:r>
            <a:r>
              <a:rPr lang="en-US"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وضاحت </a:t>
            </a:r>
            <a:r>
              <a:rPr lang="ar-SA" sz="3200" dirty="0">
                <a:latin typeface="Jameel Noori Nastaleeq" panose="02000503000000000004" pitchFamily="2" charset="-78"/>
                <a:cs typeface="Jameel Noori Nastaleeq" panose="02000503000000000004" pitchFamily="2" charset="-78"/>
              </a:rPr>
              <a:t>:۔ </a:t>
            </a:r>
            <a:r>
              <a:rPr lang="ar-SA" sz="3200" dirty="0" smtClean="0">
                <a:latin typeface="Jameel Noori Nastaleeq" panose="02000503000000000004" pitchFamily="2" charset="-78"/>
                <a:cs typeface="Jameel Noori Nastaleeq" panose="02000503000000000004" pitchFamily="2" charset="-78"/>
              </a:rPr>
              <a:t>اس </a:t>
            </a:r>
            <a:r>
              <a:rPr lang="ar-SA" sz="3200" dirty="0">
                <a:latin typeface="Jameel Noori Nastaleeq" panose="02000503000000000004" pitchFamily="2" charset="-78"/>
                <a:cs typeface="Jameel Noori Nastaleeq" panose="02000503000000000004" pitchFamily="2" charset="-78"/>
              </a:rPr>
              <a:t>جملے سے مراد یہ ہے کہ اس جگہ پر دنیا بھر سے مختلف اقسام کی چیزیں اور مختلف نوعیت کے لوگ آتے ہیں، یعنی یہاں بہت زیادہ تنوع تھا</a:t>
            </a:r>
            <a:r>
              <a:rPr lang="ar-SA"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 اس نے محض اپنے شوق تحقیق کو پورا کرنے کے لیے قیمت پوچھی ۔</a:t>
            </a:r>
            <a:r>
              <a:rPr lang="en-US"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وضاحت </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ar-SA" sz="3200" dirty="0" smtClean="0">
                <a:latin typeface="Jameel Noori Nastaleeq" panose="02000503000000000004" pitchFamily="2" charset="-78"/>
                <a:cs typeface="Jameel Noori Nastaleeq" panose="02000503000000000004" pitchFamily="2" charset="-78"/>
              </a:rPr>
              <a:t>اس </a:t>
            </a:r>
            <a:r>
              <a:rPr lang="ar-SA" sz="3200" dirty="0">
                <a:latin typeface="Jameel Noori Nastaleeq" panose="02000503000000000004" pitchFamily="2" charset="-78"/>
                <a:cs typeface="Jameel Noori Nastaleeq" panose="02000503000000000004" pitchFamily="2" charset="-78"/>
              </a:rPr>
              <a:t>جملے کا مطلب یہ ہے کہ اس شخص نے قیمت اس لیے پوچھی کیونکہ وہ صرف اپنی تحقیق دلچسپی کو پورا کرنا چاہتا تھا، نہ کہ اس کا مقصد خریداری تھا۔</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934600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80" y="190250"/>
            <a:ext cx="11993696" cy="3343416"/>
          </a:xfrm>
          <a:prstGeom prst="rect">
            <a:avLst/>
          </a:prstGeom>
        </p:spPr>
        <p:txBody>
          <a:bodyPr wrap="square">
            <a:spAutoFit/>
          </a:bodyPr>
          <a:lstStyle/>
          <a:p>
            <a:pPr algn="r">
              <a:lnSpc>
                <a:spcPct val="107000"/>
              </a:lnSpc>
              <a:spcAft>
                <a:spcPts val="800"/>
              </a:spcAft>
            </a:pPr>
            <a:r>
              <a:rPr lang="ur-PK"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د)  وہ بڑا غفور و رحیم ہے ، کیا عجب اس کے دن پھر جائیں۔ </a:t>
            </a:r>
            <a:endParaRPr lang="ur-PK"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4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وضاحت </a:t>
            </a:r>
            <a:r>
              <a:rPr lang="ur-PK" sz="4800" dirty="0">
                <a:latin typeface="Jameel Noori Nastaleeq" panose="02000503000000000004" pitchFamily="2" charset="-78"/>
                <a:ea typeface="Calibri" panose="020F0502020204030204" pitchFamily="34" charset="0"/>
                <a:cs typeface="Jameel Noori Nastaleeq" panose="02000503000000000004" pitchFamily="2" charset="-78"/>
              </a:rPr>
              <a:t>:۔ یہاں پر غفور و رحیم سے اللہ تعالیٰ کی صفات کی طرف اشارہ ہے، جس کا مطلب ہے کہ وہ اللہ تعالیٰ بہت مہربان اور معاف کرنے والا ہے، اور شاید اس کے دن بدل جائیں یعنی اس کی قسمت بہتر ہو جائے۔</a:t>
            </a:r>
            <a:endParaRPr lang="en-US" sz="4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581913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38853596"/>
              </p:ext>
            </p:extLst>
          </p:nvPr>
        </p:nvGraphicFramePr>
        <p:xfrm>
          <a:off x="-14691" y="0"/>
          <a:ext cx="12192002" cy="6857998"/>
        </p:xfrm>
        <a:graphic>
          <a:graphicData uri="http://schemas.openxmlformats.org/drawingml/2006/table">
            <a:tbl>
              <a:tblPr firstRow="1" bandRow="1">
                <a:tableStyleId>{21E4AEA4-8DFA-4A89-87EB-49C32662AFE0}</a:tableStyleId>
              </a:tblPr>
              <a:tblGrid>
                <a:gridCol w="6096001"/>
                <a:gridCol w="6096001"/>
              </a:tblGrid>
              <a:tr h="979714">
                <a:tc>
                  <a:txBody>
                    <a:bodyPr/>
                    <a:lstStyle/>
                    <a:p>
                      <a:pPr algn="ctr"/>
                      <a:r>
                        <a:rPr lang="ar-SA" sz="5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اعراب</a:t>
                      </a:r>
                      <a:endParaRPr lang="en-US" sz="5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5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5400"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طَمَانِیَتْ</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طمانیت </a:t>
                      </a:r>
                      <a:endParaRPr lang="en-US" sz="5400"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مُسلَّطْ</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مسلط </a:t>
                      </a:r>
                      <a:endParaRPr lang="en-US" sz="5400"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گھُتّھِیاں</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گتھیاں </a:t>
                      </a:r>
                      <a:endParaRPr lang="en-US" sz="5400" b="1"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حِجَاب</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حجاب </a:t>
                      </a:r>
                      <a:endParaRPr lang="en-US" sz="5400"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مُشَقَّت</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مشقت </a:t>
                      </a:r>
                      <a:endParaRPr lang="en-US" sz="5400" dirty="0">
                        <a:latin typeface="Jameel Noori Nastaleeq" panose="02000503000000000004" pitchFamily="2" charset="-78"/>
                        <a:cs typeface="Jameel Noori Nastaleeq" panose="02000503000000000004" pitchFamily="2" charset="-78"/>
                      </a:endParaRPr>
                    </a:p>
                  </a:txBody>
                  <a:tcPr/>
                </a:tc>
              </a:tr>
              <a:tr h="97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مُثْردَہ</a:t>
                      </a:r>
                      <a:endParaRPr lang="en-US" sz="5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5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مثردہ </a:t>
                      </a:r>
                      <a:endParaRPr lang="en-US" sz="54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7095652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236" y="0"/>
            <a:ext cx="11960646" cy="6430607"/>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تفہیم عبارت</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درج ذیل پیرا گراف توجہ سے پڑھیں اور آخر میں دیے گئے سوالوں کے جواب تحریر کریں</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6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اہم علاقائی اور قومی تہوار کسی بھی ملک اور علاقے کی ثقافت اور روایات کا اہم حصہ ہوتے یں۔ یہ تہوار لوگوں کو آپس میں جوڑنے اور محبت، بھائی چارے اور یک جہتی کے جذبات کو فروغ دینے کا ذریعہ بنتے ہیں۔ پاکستان میں عید الفطر، عید الاضحی، یوم آزادی ، یوم دفاع اور یوم تکبیر جسے تہوار قومی  سطح پر بھر پور جوش وخروش سے منائے جاتے ہیں، علاوہ ازیں علاقائی تہوار مختلف صوبوں میں اپنی روایتی رنگینیوں کے ساتھ منعقد ہوتے ہیں۔ ان تہواروں کے دوران میں نہ صرف مذہبی اور ثقافتی اقدار کو اُجاگر کیا جاتا ہے بلکہ یہ سماجی میل جول اور محبت کے پیغام کو بھی فروغ دیتے ہیں، جس سے معاشرے میں مثبت تبدیلیاں آتی ہیں ۔</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941583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777" y="-576447"/>
            <a:ext cx="11512626" cy="6914585"/>
          </a:xfrm>
          <a:prstGeom prst="rect">
            <a:avLst/>
          </a:prstGeom>
        </p:spPr>
        <p:txBody>
          <a:bodyPr wrap="square">
            <a:spAutoFit/>
          </a:bodyPr>
          <a:lstStyle/>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سوالات اور جوابات  :۔ </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کسی بھی ملک یا علاقے کی ثقافت اور روایات کا حصہ کسے قرار دیا گیا ہے؟ </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کسی بھی ملک یا علاقے کی ثقافت اور روایات کا حصہ اہم علاقائی اور قومی تہوار ہیں۔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مذہبی تہوار کون کون سے ہیں</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مذہبی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تہواروں میں عید الفطر اور عید الاضحیٰ شامل ہیں۔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قومی اور علاقائی تہواروں کے دو فائدے لکھیں</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قومی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اور علاقائی تہواروں کے دو فائدے یہ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ہیں</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تہوار لوگوں کو آپس میں جوڑتے ہیں اور محبت، بھائی چارے اور یک جہتی کے جذبات کو فروغ دیتے ہیں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fa-IR" sz="3200" dirty="0" smtClean="0">
                <a:latin typeface="Jameel Noori Nastaleeq" panose="02000503000000000004" pitchFamily="2" charset="-78"/>
                <a:ea typeface="Calibri" panose="020F0502020204030204" pitchFamily="34" charset="0"/>
                <a:cs typeface="Jameel Noori Nastaleeq" panose="02000503000000000004" pitchFamily="2" charset="-78"/>
              </a:rPr>
              <a:t>یہ </a:t>
            </a:r>
            <a:r>
              <a:rPr lang="fa-IR" sz="3200" dirty="0">
                <a:latin typeface="Jameel Noori Nastaleeq" panose="02000503000000000004" pitchFamily="2" charset="-78"/>
                <a:ea typeface="Calibri" panose="020F0502020204030204" pitchFamily="34" charset="0"/>
                <a:cs typeface="Jameel Noori Nastaleeq" panose="02000503000000000004" pitchFamily="2" charset="-78"/>
              </a:rPr>
              <a:t>سماجی میل جول اور محبت کے پیغام کو بھی فروغ دیتے ہیں ، جس سے معاشرے میں مثبت تبدیلیاں آتی ہیں </a:t>
            </a:r>
            <a:r>
              <a:rPr lang="fa-IR"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78494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4607" y="0"/>
            <a:ext cx="8508694" cy="6159378"/>
          </a:xfrm>
          <a:prstGeom prst="rect">
            <a:avLst/>
          </a:prstGeom>
        </p:spPr>
        <p:txBody>
          <a:bodyPr wrap="square">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پاکستان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کے قومی تہواروں کے نام لکھیں</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پاکستان کے قومی تہواروں کے نام یہ ہیں</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عید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الفطر</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عید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الاضحی</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یوم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آزادی</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یوم دفاع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یوم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تکبیر</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مندرجہ بالا عبارت کا موزوں عنوان تجویز کریں</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مندرجہ بالا عبارت کا موزوں عنوان  " پاکستان کے قومی اور علاقائی تہوار " ہیں </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079843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1071</Words>
  <Application>Microsoft Office PowerPoint</Application>
  <PresentationFormat>Widescreen</PresentationFormat>
  <Paragraphs>329</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Cambria Math</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19</cp:revision>
  <dcterms:created xsi:type="dcterms:W3CDTF">2025-02-16T18:58:46Z</dcterms:created>
  <dcterms:modified xsi:type="dcterms:W3CDTF">2025-06-01T07:00:25Z</dcterms:modified>
</cp:coreProperties>
</file>