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91" r:id="rId5"/>
    <p:sldId id="259" r:id="rId6"/>
    <p:sldId id="260" r:id="rId7"/>
    <p:sldId id="261" r:id="rId8"/>
    <p:sldId id="262" r:id="rId9"/>
    <p:sldId id="263" r:id="rId10"/>
    <p:sldId id="264" r:id="rId11"/>
    <p:sldId id="292" r:id="rId12"/>
    <p:sldId id="293" r:id="rId13"/>
    <p:sldId id="270" r:id="rId14"/>
    <p:sldId id="271" r:id="rId15"/>
    <p:sldId id="294" r:id="rId16"/>
    <p:sldId id="295" r:id="rId17"/>
    <p:sldId id="282" r:id="rId18"/>
    <p:sldId id="296" r:id="rId19"/>
    <p:sldId id="297" r:id="rId20"/>
    <p:sldId id="298" r:id="rId21"/>
    <p:sldId id="299" r:id="rId22"/>
    <p:sldId id="30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0" d="100"/>
          <a:sy n="70" d="100"/>
        </p:scale>
        <p:origin x="50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087259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745478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8316F3-2FBF-4E4E-B5D5-1510590DD990}" type="datetimeFigureOut">
              <a:rPr lang="en-US" smtClean="0"/>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584564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8316F3-2FBF-4E4E-B5D5-1510590DD990}" type="datetimeFigureOut">
              <a:rPr lang="en-US" smtClean="0"/>
              <a:t>6/11/2025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054218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8316F3-2FBF-4E4E-B5D5-1510590DD990}" type="datetimeFigureOut">
              <a:rPr lang="en-US" smtClean="0"/>
              <a:t>6/11/2025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365531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8316F3-2FBF-4E4E-B5D5-1510590DD990}" type="datetimeFigureOut">
              <a:rPr lang="en-US" smtClean="0"/>
              <a:t>6/11/2025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3205672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8316F3-2FBF-4E4E-B5D5-1510590DD990}" type="datetimeFigureOut">
              <a:rPr lang="en-US" smtClean="0"/>
              <a:t>6/11/2025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4294137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8316F3-2FBF-4E4E-B5D5-1510590DD990}" type="datetimeFigureOut">
              <a:rPr lang="en-US" smtClean="0"/>
              <a:t>6/11/2025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1964814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8316F3-2FBF-4E4E-B5D5-1510590DD990}" type="datetimeFigureOut">
              <a:rPr lang="en-US" smtClean="0"/>
              <a:t>6/11/2025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105932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2285483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316F3-2FBF-4E4E-B5D5-1510590DD990}" type="datetimeFigureOut">
              <a:rPr lang="en-US" smtClean="0"/>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218A6-74B9-475A-AF9E-B5738651263A}" type="slidenum">
              <a:rPr lang="en-US" smtClean="0"/>
              <a:t>‹#›</a:t>
            </a:fld>
            <a:endParaRPr lang="en-US"/>
          </a:p>
        </p:txBody>
      </p:sp>
    </p:spTree>
    <p:extLst>
      <p:ext uri="{BB962C8B-B14F-4D97-AF65-F5344CB8AC3E}">
        <p14:creationId xmlns:p14="http://schemas.microsoft.com/office/powerpoint/2010/main" val="67700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8316F3-2FBF-4E4E-B5D5-1510590DD990}" type="datetimeFigureOut">
              <a:rPr lang="en-US" smtClean="0"/>
              <a:t>6/11/2025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A218A6-74B9-475A-AF9E-B5738651263A}" type="slidenum">
              <a:rPr lang="en-US" smtClean="0"/>
              <a:t>‹#›</a:t>
            </a:fld>
            <a:endParaRPr lang="en-US"/>
          </a:p>
        </p:txBody>
      </p:sp>
    </p:spTree>
    <p:extLst>
      <p:ext uri="{BB962C8B-B14F-4D97-AF65-F5344CB8AC3E}">
        <p14:creationId xmlns:p14="http://schemas.microsoft.com/office/powerpoint/2010/main" val="637907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849099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32799" y="0"/>
            <a:ext cx="5148493" cy="6751426"/>
          </a:xfrm>
          <a:prstGeom prst="rect">
            <a:avLst/>
          </a:prstGeom>
        </p:spPr>
      </p:pic>
    </p:spTree>
    <p:extLst>
      <p:ext uri="{BB962C8B-B14F-4D97-AF65-F5344CB8AC3E}">
        <p14:creationId xmlns:p14="http://schemas.microsoft.com/office/powerpoint/2010/main" val="33953073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148289" y="-1"/>
            <a:ext cx="7634689" cy="6836027"/>
          </a:xfrm>
          <a:prstGeom prst="rect">
            <a:avLst/>
          </a:prstGeom>
        </p:spPr>
      </p:pic>
      <p:sp>
        <p:nvSpPr>
          <p:cNvPr id="2" name="Rectangle 1"/>
          <p:cNvSpPr/>
          <p:nvPr/>
        </p:nvSpPr>
        <p:spPr>
          <a:xfrm>
            <a:off x="7606765" y="5540939"/>
            <a:ext cx="1520328" cy="58389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898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819021779"/>
              </p:ext>
            </p:extLst>
          </p:nvPr>
        </p:nvGraphicFramePr>
        <p:xfrm>
          <a:off x="18107" y="63376"/>
          <a:ext cx="12192000" cy="6563760"/>
        </p:xfrm>
        <a:graphic>
          <a:graphicData uri="http://schemas.openxmlformats.org/drawingml/2006/table">
            <a:tbl>
              <a:tblPr firstRow="1" bandRow="1">
                <a:tableStyleId>{00A15C55-8517-42AA-B614-E9B94910E393}</a:tableStyleId>
              </a:tblPr>
              <a:tblGrid>
                <a:gridCol w="2032000"/>
                <a:gridCol w="2032000"/>
                <a:gridCol w="2032000"/>
                <a:gridCol w="2032000"/>
                <a:gridCol w="2032000"/>
                <a:gridCol w="2032000"/>
              </a:tblGrid>
              <a:tr h="656376">
                <a:tc>
                  <a:txBody>
                    <a:bodyPr/>
                    <a:lstStyle/>
                    <a:p>
                      <a:pPr algn="ctr"/>
                      <a:r>
                        <a:rPr lang="ar-SA" sz="2800" b="1" kern="1200" dirty="0" smtClean="0">
                          <a:solidFill>
                            <a:schemeClr val="lt1"/>
                          </a:solidFill>
                          <a:effectLst/>
                          <a:latin typeface="Jameel Noori Nastaleeq" panose="02000503000000020004" pitchFamily="2" charset="-78"/>
                          <a:ea typeface="+mn-ea"/>
                          <a:cs typeface="Jameel Noori Nastaleeq" panose="02000503000000020004" pitchFamily="2" charset="-78"/>
                        </a:rPr>
                        <a:t>معانی</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algn="ctr"/>
                      <a:r>
                        <a:rPr lang="ar-SA" sz="2800" b="1" kern="1200" dirty="0" smtClean="0">
                          <a:solidFill>
                            <a:schemeClr val="lt1"/>
                          </a:solidFill>
                          <a:effectLst/>
                          <a:latin typeface="Jameel Noori Nastaleeq" panose="02000503000000020004" pitchFamily="2" charset="-78"/>
                          <a:ea typeface="+mn-ea"/>
                          <a:cs typeface="Jameel Noori Nastaleeq" panose="02000503000000020004" pitchFamily="2" charset="-78"/>
                        </a:rPr>
                        <a:t>الفاظ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algn="ctr"/>
                      <a:r>
                        <a:rPr lang="ar-SA" sz="2800" b="1" kern="1200" dirty="0" smtClean="0">
                          <a:solidFill>
                            <a:schemeClr val="lt1"/>
                          </a:solidFill>
                          <a:effectLst/>
                          <a:latin typeface="Jameel Noori Nastaleeq" panose="02000503000000020004" pitchFamily="2" charset="-78"/>
                          <a:ea typeface="+mn-ea"/>
                          <a:cs typeface="Jameel Noori Nastaleeq" panose="02000503000000020004" pitchFamily="2" charset="-78"/>
                        </a:rPr>
                        <a:t>معانی</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algn="ctr"/>
                      <a:r>
                        <a:rPr lang="ar-SA" sz="2800" b="1" kern="1200" dirty="0" smtClean="0">
                          <a:solidFill>
                            <a:schemeClr val="lt1"/>
                          </a:solidFill>
                          <a:effectLst/>
                          <a:latin typeface="Jameel Noori Nastaleeq" panose="02000503000000020004" pitchFamily="2" charset="-78"/>
                          <a:ea typeface="+mn-ea"/>
                          <a:cs typeface="Jameel Noori Nastaleeq" panose="02000503000000020004" pitchFamily="2" charset="-78"/>
                        </a:rPr>
                        <a:t>الفاظ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algn="ctr"/>
                      <a:r>
                        <a:rPr lang="ar-SA" sz="2800" b="1" kern="1200" dirty="0" smtClean="0">
                          <a:solidFill>
                            <a:schemeClr val="lt1"/>
                          </a:solidFill>
                          <a:effectLst/>
                          <a:latin typeface="Jameel Noori Nastaleeq" panose="02000503000000020004" pitchFamily="2" charset="-78"/>
                          <a:ea typeface="+mn-ea"/>
                          <a:cs typeface="Jameel Noori Nastaleeq" panose="02000503000000020004" pitchFamily="2" charset="-78"/>
                        </a:rPr>
                        <a:t>معانی</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algn="ctr"/>
                      <a:r>
                        <a:rPr lang="ar-SA" sz="2800" b="1" kern="1200" dirty="0" smtClean="0">
                          <a:solidFill>
                            <a:schemeClr val="lt1"/>
                          </a:solidFill>
                          <a:effectLst/>
                          <a:latin typeface="Jameel Noori Nastaleeq" panose="02000503000000020004" pitchFamily="2" charset="-78"/>
                          <a:ea typeface="+mn-ea"/>
                          <a:cs typeface="Jameel Noori Nastaleeq" panose="02000503000000020004" pitchFamily="2" charset="-78"/>
                        </a:rPr>
                        <a:t>الفاظ </a:t>
                      </a:r>
                      <a:endParaRPr lang="en-US" sz="2800" dirty="0">
                        <a:latin typeface="Jameel Noori Nastaleeq" panose="02000503000000020004" pitchFamily="2" charset="-78"/>
                        <a:cs typeface="Jameel Noori Nastaleeq" panose="02000503000000020004" pitchFamily="2" charset="-78"/>
                      </a:endParaRPr>
                    </a:p>
                  </a:txBody>
                  <a:tcPr/>
                </a:tc>
              </a:tr>
              <a:tr h="65637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مجبوری کے تحت</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جبراً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قسمت کی لکیر</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خط تقدیر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کم کرنا</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تفریق</a:t>
                      </a:r>
                      <a:endParaRPr lang="en-US" sz="2800" dirty="0">
                        <a:latin typeface="Jameel Noori Nastaleeq" panose="02000503000000020004" pitchFamily="2" charset="-78"/>
                        <a:cs typeface="Jameel Noori Nastaleeq" panose="02000503000000020004" pitchFamily="2" charset="-78"/>
                      </a:endParaRPr>
                    </a:p>
                  </a:txBody>
                  <a:tcPr/>
                </a:tc>
              </a:tr>
              <a:tr h="65637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چھین لینا</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سلب کر لینا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تین کونوں والی شکل</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مثلث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بڑھانا</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ضرب</a:t>
                      </a:r>
                      <a:endParaRPr lang="en-US" sz="2800" dirty="0">
                        <a:latin typeface="Jameel Noori Nastaleeq" panose="02000503000000020004" pitchFamily="2" charset="-78"/>
                        <a:cs typeface="Jameel Noori Nastaleeq" panose="02000503000000020004" pitchFamily="2" charset="-78"/>
                      </a:endParaRPr>
                    </a:p>
                  </a:txBody>
                  <a:tcPr/>
                </a:tc>
              </a:tr>
              <a:tr h="65637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سخت یا زیاده</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ضرب شدید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چھوٹا مقام</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نقطه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غیر قانونی فائدہ دینا</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 رشوت </a:t>
                      </a:r>
                      <a:endParaRPr lang="en-US" sz="2800" dirty="0">
                        <a:latin typeface="Jameel Noori Nastaleeq" panose="02000503000000020004" pitchFamily="2" charset="-78"/>
                        <a:cs typeface="Jameel Noori Nastaleeq" panose="02000503000000020004" pitchFamily="2" charset="-78"/>
                      </a:endParaRPr>
                    </a:p>
                  </a:txBody>
                  <a:tcPr/>
                </a:tc>
              </a:tr>
              <a:tr h="65637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تفریق کرنا </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منہما کرنا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ٹوٹی ہوئی لکیر </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خط شکستہ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شرعی حکم</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فتوے</a:t>
                      </a:r>
                      <a:endParaRPr lang="en-US" sz="2800" dirty="0">
                        <a:latin typeface="Jameel Noori Nastaleeq" panose="02000503000000020004" pitchFamily="2" charset="-78"/>
                        <a:cs typeface="Jameel Noori Nastaleeq" panose="02000503000000020004" pitchFamily="2" charset="-78"/>
                      </a:endParaRPr>
                    </a:p>
                  </a:txBody>
                  <a:tcPr/>
                </a:tc>
              </a:tr>
              <a:tr h="65637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جہالت </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جہل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سسر</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فادر ان لاء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ریاضی کی شاخ</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الجبرا</a:t>
                      </a:r>
                      <a:endParaRPr lang="en-US" sz="2800" dirty="0">
                        <a:latin typeface="Jameel Noori Nastaleeq" panose="02000503000000020004" pitchFamily="2" charset="-78"/>
                        <a:cs typeface="Jameel Noori Nastaleeq" panose="02000503000000020004" pitchFamily="2" charset="-78"/>
                      </a:endParaRPr>
                    </a:p>
                  </a:txBody>
                  <a:tcPr/>
                </a:tc>
              </a:tr>
              <a:tr h="65637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شک و شبہ </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شائبہ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بغیر اولاد</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لا ولد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نفی کرنے والا لفظ</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لا</a:t>
                      </a:r>
                      <a:endParaRPr lang="en-US" sz="2800" dirty="0">
                        <a:latin typeface="Jameel Noori Nastaleeq" panose="02000503000000020004" pitchFamily="2" charset="-78"/>
                        <a:cs typeface="Jameel Noori Nastaleeq" panose="02000503000000020004" pitchFamily="2" charset="-78"/>
                      </a:endParaRPr>
                    </a:p>
                  </a:txBody>
                  <a:tcPr/>
                </a:tc>
              </a:tr>
              <a:tr h="65637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برابری </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مساوات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جیومیٹری کے ماہرین</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علمائے جیومیٹری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چار ضلعوں والی شکل</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مستطیل </a:t>
                      </a:r>
                      <a:endParaRPr lang="en-US" sz="2800" dirty="0">
                        <a:latin typeface="Jameel Noori Nastaleeq" panose="02000503000000020004" pitchFamily="2" charset="-78"/>
                        <a:cs typeface="Jameel Noori Nastaleeq" panose="02000503000000020004" pitchFamily="2" charset="-78"/>
                      </a:endParaRPr>
                    </a:p>
                  </a:txBody>
                  <a:tcPr/>
                </a:tc>
              </a:tr>
              <a:tr h="65637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جیب ، پاکٹ </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کیسہ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بغیر ٹکٹ کے</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خط بیرنگ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آمنے سامنے خطوط</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متوازی خطوط </a:t>
                      </a:r>
                      <a:endParaRPr lang="en-US" sz="2800" dirty="0">
                        <a:latin typeface="Jameel Noori Nastaleeq" panose="02000503000000020004" pitchFamily="2" charset="-78"/>
                        <a:cs typeface="Jameel Noori Nastaleeq" panose="02000503000000020004" pitchFamily="2" charset="-78"/>
                      </a:endParaRPr>
                    </a:p>
                  </a:txBody>
                  <a:tcPr/>
                </a:tc>
              </a:tr>
              <a:tr h="65637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زمین کی درمیانی لکیر </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خط استوا </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آزمایا ہوا</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آزموده</a:t>
                      </a:r>
                      <a:endParaRPr lang="en-US" sz="2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خم دار لکیر</a:t>
                      </a:r>
                      <a:endParaRPr lang="en-US" sz="28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800" kern="1200" dirty="0" smtClean="0">
                          <a:solidFill>
                            <a:schemeClr val="dk1"/>
                          </a:solidFill>
                          <a:effectLst/>
                          <a:latin typeface="Jameel Noori Nastaleeq" panose="02000503000000020004" pitchFamily="2" charset="-78"/>
                          <a:ea typeface="+mn-ea"/>
                          <a:cs typeface="Jameel Noori Nastaleeq" panose="02000503000000020004" pitchFamily="2" charset="-78"/>
                        </a:rPr>
                        <a:t>منحنی </a:t>
                      </a:r>
                      <a:endParaRPr lang="en-US" sz="2800" dirty="0">
                        <a:latin typeface="Jameel Noori Nastaleeq" panose="02000503000000020004" pitchFamily="2" charset="-78"/>
                        <a:cs typeface="Jameel Noori Nastaleeq" panose="02000503000000020004" pitchFamily="2" charset="-78"/>
                      </a:endParaRPr>
                    </a:p>
                  </a:txBody>
                  <a:tcPr/>
                </a:tc>
              </a:tr>
            </a:tbl>
          </a:graphicData>
        </a:graphic>
      </p:graphicFrame>
    </p:spTree>
    <p:extLst>
      <p:ext uri="{BB962C8B-B14F-4D97-AF65-F5344CB8AC3E}">
        <p14:creationId xmlns:p14="http://schemas.microsoft.com/office/powerpoint/2010/main" val="34767850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446" y="-106645"/>
            <a:ext cx="11953302" cy="6393545"/>
          </a:xfrm>
          <a:prstGeom prst="rect">
            <a:avLst/>
          </a:prstGeom>
        </p:spPr>
        <p:txBody>
          <a:bodyPr wrap="square">
            <a:spAutoFit/>
          </a:bodyPr>
          <a:lstStyle/>
          <a:p>
            <a:pPr algn="r">
              <a:lnSpc>
                <a:spcPct val="107000"/>
              </a:lnSpc>
              <a:spcAft>
                <a:spcPts val="800"/>
              </a:spcAft>
            </a:pPr>
            <a:r>
              <a:rPr lang="ar-SA" sz="4000" b="1"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خلاصہ :۔ </a:t>
            </a:r>
            <a:r>
              <a:rPr lang="en-US" sz="4000" dirty="0">
                <a:latin typeface="Jameel Noori Nastaleeq" panose="02000503000000020004" pitchFamily="2" charset="-78"/>
                <a:cs typeface="Jameel Noori Nastaleeq" panose="02000503000000020004" pitchFamily="2" charset="-78"/>
              </a:rPr>
              <a:t> </a:t>
            </a:r>
          </a:p>
          <a:p>
            <a:pPr algn="r"/>
            <a:r>
              <a:rPr lang="ar-SA" sz="4000" dirty="0">
                <a:latin typeface="Jameel Noori Nastaleeq" panose="02000503000000020004" pitchFamily="2" charset="-78"/>
                <a:cs typeface="Jameel Noori Nastaleeq" panose="02000503000000020004" pitchFamily="2" charset="-78"/>
              </a:rPr>
              <a:t>جمع کا اصول زندگی میں آسان نہیں ۔ مہنگائی کے باعث عام لوگوں کے لیے کچھ جمع کرنا مشکل ہو جاتا ہے۔ رشوت ، تجارت اور زبانی جمع خرچ کے مختلف طریقوں پر طنز کیا گیا ہے ۔ تفریق کو انسانوں اور معاشرت میں دوریاں پیدا کرنے کا سبب بتایا گیا ہے ۔ یہ ظاہر کیا گیا ہے کہ تفریق کے نتیجے میں فائدہ کم اور نقصان زیادہ ہوتا ہے، خاص طور پر معاشرتی اور مذہبی اختلافات میں ۔ یہاں تک کہ تعزیراتِ پاکستان کا حوالہ دے کر یہ طنز کیا گیا ہے کہ یہ اصول کس طرح عملی زندگی میں مسائل پیدا کرتا ہے۔  ضرب کی مختلف اقسام ( ضرب شدید ، ضرب خفیف) کو روزمرہ کے تشدد اور تنازعات سے جوڑا گیا ہے۔  تقسیم کے اصول کو جھگڑوں اور ناانصافیوں کا ذریعہ بتایا گیا ہے۔ حقوق اور فرائض کی غیر منصفانہ تقسیم ، رشوت اور بدعنوانی کی مثالوں کے ذریعے معاشرتی ناہمواریوں کو اُجاگر کیا گیا ہے ۔ الجبرا کو ایک مشکل اور زبردستی سکھائے جانے والا علم قرار دیا گیا </a:t>
            </a:r>
            <a:r>
              <a:rPr lang="ar-SA" sz="4000" dirty="0" smtClean="0">
                <a:latin typeface="Jameel Noori Nastaleeq" panose="02000503000000020004" pitchFamily="2" charset="-78"/>
                <a:cs typeface="Jameel Noori Nastaleeq" panose="02000503000000020004" pitchFamily="2" charset="-78"/>
              </a:rPr>
              <a:t>ہے</a:t>
            </a:r>
            <a:endParaRPr lang="en-US" sz="4000" dirty="0">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40364528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143" y="543208"/>
            <a:ext cx="11942284" cy="5078313"/>
          </a:xfrm>
          <a:prstGeom prst="rect">
            <a:avLst/>
          </a:prstGeom>
        </p:spPr>
        <p:txBody>
          <a:bodyPr wrap="square">
            <a:spAutoFit/>
          </a:bodyPr>
          <a:lstStyle/>
          <a:p>
            <a:pPr algn="r"/>
            <a:r>
              <a:rPr lang="ar-SA" sz="5400" dirty="0">
                <a:latin typeface="Jameel Noori Nastaleeq" panose="02000503000000020004" pitchFamily="2" charset="-78"/>
                <a:cs typeface="Jameel Noori Nastaleeq" panose="02000503000000020004" pitchFamily="2" charset="-78"/>
              </a:rPr>
              <a:t>۔ ”لا“ کے طنزیہ استعمال سے روزمرہ زندگی کے مسائل پر روشنی ڈالی گئی ہے۔ جیومیٹری کو لکیروں کا کھیل قرار دے کر اس کے مختلف عناصر جیسے خط ، نقطہ، دائرہ اور مثلث پر ظریفانہ تبصرہ کیا گیا ہے۔ </a:t>
            </a:r>
            <a:endParaRPr lang="en-US" sz="5400" dirty="0">
              <a:latin typeface="Jameel Noori Nastaleeq" panose="02000503000000020004" pitchFamily="2" charset="-78"/>
              <a:cs typeface="Jameel Noori Nastaleeq" panose="02000503000000020004" pitchFamily="2" charset="-78"/>
            </a:endParaRPr>
          </a:p>
          <a:p>
            <a:pPr algn="r"/>
            <a:r>
              <a:rPr lang="ar-SA" sz="5400" dirty="0">
                <a:latin typeface="Jameel Noori Nastaleeq" panose="02000503000000020004" pitchFamily="2" charset="-78"/>
                <a:cs typeface="Jameel Noori Nastaleeq" panose="02000503000000020004" pitchFamily="2" charset="-78"/>
              </a:rPr>
              <a:t>ابنِ انشا نے حساب کے ان اصولوں کے ذریعے انسانی رویوں، معاشرتی ناہمواریوں اور سماجی مسائل کو مزاحیہ اور طنزیہ انداز میں پیش کیا ہے، جس سے قاری نہ صرف محفوظ ہوتا ہے بلکہ سوچنے پر بھی مجبور ہو جاتا ہے۔</a:t>
            </a:r>
            <a:endParaRPr lang="en-US" sz="5400" dirty="0">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39575030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169" y="-550258"/>
            <a:ext cx="11964316" cy="4398640"/>
          </a:xfrm>
          <a:prstGeom prst="rect">
            <a:avLst/>
          </a:prstGeom>
        </p:spPr>
        <p:txBody>
          <a:bodyPr wrap="square">
            <a:spAutoFit/>
          </a:bodyPr>
          <a:lstStyle/>
          <a:p>
            <a:pPr algn="r">
              <a:lnSpc>
                <a:spcPct val="107000"/>
              </a:lnSpc>
              <a:spcAft>
                <a:spcPts val="800"/>
              </a:spcAft>
            </a:pP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b="1"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خط کشیدہ الفاظ کے معانی بھی لکھیں۔ نیچے دیے ہوئے نثر پارے کی تشریح کریں۔ تشریح سے پہلے مصنف کا نام سبق کا عنوان اور خط کشیدہ الفاظ کے معانی بھی لکھیں۔ </a:t>
            </a:r>
            <a:r>
              <a:rPr lang="en-US" sz="2800" b="1"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b="1"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عبارت نمبر :1</a:t>
            </a: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 </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r>
              <a:rPr lang="en-US" sz="2800" dirty="0">
                <a:latin typeface="Jameel Noori Nastaleeq" panose="02000503000000020004" pitchFamily="2" charset="-78"/>
                <a:cs typeface="Jameel Noori Nastaleeq" panose="02000503000000020004" pitchFamily="2" charset="-78"/>
              </a:rPr>
              <a:t> </a:t>
            </a:r>
            <a:r>
              <a:rPr lang="en-US" sz="2800" dirty="0">
                <a:latin typeface="Jameel Noori Nastaleeq" panose="02000503000000020004" pitchFamily="2" charset="-78"/>
                <a:cs typeface="Jameel Noori Nastaleeq" panose="02000503000000020004" pitchFamily="2" charset="-78"/>
              </a:rPr>
              <a:t> </a:t>
            </a:r>
          </a:p>
          <a:p>
            <a:pPr algn="r"/>
            <a:r>
              <a:rPr lang="ar-SA" sz="2800" dirty="0">
                <a:latin typeface="Jameel Noori Nastaleeq" panose="02000503000000020004" pitchFamily="2" charset="-78"/>
                <a:cs typeface="Jameel Noori Nastaleeq" panose="02000503000000020004" pitchFamily="2" charset="-78"/>
              </a:rPr>
              <a:t>میں سندھی ہوں ۔ تو سندھی نہیں ہے۔ میں بنگالی ہوں ، تو بنگالی نہیں ہے۔ میں مسلمان ہوں ، تو مسلمان نہیں ہے۔ اس کو تفریق پیدا کرنا کہتے ہیں۔ حساب کا یہ قاعدہ بھی قدیم زمانے سے چلا آرہا ہے۔ تفریق کا ایک مطلب ہے، منہا کرنا ۔ یعنی نکالنا، ایک عدد میں سے دوسرے عدد کو۔ </a:t>
            </a:r>
            <a:endParaRPr lang="en-US" sz="2800" dirty="0">
              <a:latin typeface="Jameel Noori Nastaleeq" panose="02000503000000020004" pitchFamily="2" charset="-78"/>
              <a:cs typeface="Jameel Noori Nastaleeq" panose="02000503000000020004" pitchFamily="2" charset="-78"/>
            </a:endParaRPr>
          </a:p>
          <a:p>
            <a:pPr algn="r"/>
            <a:r>
              <a:rPr lang="ar-SA" sz="2800" dirty="0">
                <a:latin typeface="Jameel Noori Nastaleeq" panose="02000503000000020004" pitchFamily="2" charset="-78"/>
                <a:cs typeface="Jameel Noori Nastaleeq" panose="02000503000000020004" pitchFamily="2" charset="-78"/>
              </a:rPr>
              <a:t>بعض عدد از خود نکل جاتے ہیں ۔ بعضوں کو زبردستی نکالنا پڑتا ہے۔ ڈنڈے مار کر نکالنا پڑتا ہے ۔ فتوے دے کر نکالنا پڑتا ہے۔ ایک بات یاد رکھیے جو لوگ زیادہ جمع کر لیتے ہیں۔ وہی زیادہ تفریق بھی کرتے ہیں۔ انسانوں اور انسانوں میں۔ مسلمانوں اور مسلمانوں میں ۔ عام لوگ تفریق کے قاعد کو پسند نہیں کرتے۔ کیونکہ حاصل تفریق کچھ نہیں آتا۔ آدمی ہاتھ ملتا رہ جاتا ہے</a:t>
            </a:r>
            <a:endParaRPr lang="en-US" sz="2800" dirty="0">
              <a:latin typeface="Jameel Noori Nastaleeq" panose="02000503000000020004" pitchFamily="2" charset="-78"/>
              <a:cs typeface="Jameel Noori Nastaleeq" panose="02000503000000020004" pitchFamily="2" charset="-78"/>
            </a:endParaRPr>
          </a:p>
        </p:txBody>
      </p:sp>
      <p:sp>
        <p:nvSpPr>
          <p:cNvPr id="3" name="Rectangle 2"/>
          <p:cNvSpPr/>
          <p:nvPr/>
        </p:nvSpPr>
        <p:spPr>
          <a:xfrm>
            <a:off x="5887951" y="3611501"/>
            <a:ext cx="6096000" cy="3595343"/>
          </a:xfrm>
          <a:prstGeom prst="rect">
            <a:avLst/>
          </a:prstGeom>
        </p:spPr>
        <p:txBody>
          <a:bodyPr>
            <a:spAutoFit/>
          </a:bodyPr>
          <a:lstStyle/>
          <a:p>
            <a:pPr algn="r">
              <a:lnSpc>
                <a:spcPct val="107000"/>
              </a:lnSpc>
              <a:spcAft>
                <a:spcPts val="800"/>
              </a:spcAft>
            </a:pPr>
            <a:r>
              <a:rPr lang="ar-SA" sz="3200" b="1"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حواله </a:t>
            </a:r>
            <a:r>
              <a:rPr lang="ar-SA" sz="3200" b="1"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متن</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a:t>
            </a:r>
          </a:p>
          <a:p>
            <a:pPr algn="r">
              <a:lnSpc>
                <a:spcPct val="107000"/>
              </a:lnSpc>
              <a:spcAft>
                <a:spcPts val="800"/>
              </a:spcAft>
            </a:pPr>
            <a:r>
              <a:rPr lang="ar-SA" sz="3200" dirty="0"/>
              <a:t>ابتدائی </a:t>
            </a:r>
            <a:r>
              <a:rPr lang="ar-SA" sz="3200" dirty="0" smtClean="0"/>
              <a:t>حساب</a:t>
            </a:r>
            <a:endParaRPr lang="en-US"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مصنف </a:t>
            </a: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کا </a:t>
            </a: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نام</a:t>
            </a:r>
            <a:r>
              <a:rPr lang="en-US"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p>
          <a:p>
            <a:r>
              <a:rPr lang="ar-SA" sz="3200" dirty="0" smtClean="0"/>
              <a:t>ابنِابنِ انشا</a:t>
            </a:r>
            <a:r>
              <a:rPr lang="ur-PK" sz="3200" dirty="0" smtClean="0"/>
              <a:t>                                       </a:t>
            </a:r>
            <a:r>
              <a:rPr lang="ar-SA" sz="3200" dirty="0" smtClean="0"/>
              <a:t> </a:t>
            </a:r>
            <a:endParaRPr lang="en-US" sz="3200" dirty="0" smtClean="0"/>
          </a:p>
          <a:p>
            <a:endParaRPr lang="en-US" sz="3200" dirty="0"/>
          </a:p>
        </p:txBody>
      </p:sp>
      <p:graphicFrame>
        <p:nvGraphicFramePr>
          <p:cNvPr id="4" name="Table 3"/>
          <p:cNvGraphicFramePr>
            <a:graphicFrameLocks noGrp="1"/>
          </p:cNvGraphicFramePr>
          <p:nvPr>
            <p:extLst>
              <p:ext uri="{D42A27DB-BD31-4B8C-83A1-F6EECF244321}">
                <p14:modId xmlns:p14="http://schemas.microsoft.com/office/powerpoint/2010/main" val="1087179392"/>
              </p:ext>
            </p:extLst>
          </p:nvPr>
        </p:nvGraphicFramePr>
        <p:xfrm>
          <a:off x="516447" y="4425533"/>
          <a:ext cx="9234136" cy="2194560"/>
        </p:xfrm>
        <a:graphic>
          <a:graphicData uri="http://schemas.openxmlformats.org/drawingml/2006/table">
            <a:tbl>
              <a:tblPr firstRow="1" bandRow="1">
                <a:tableStyleId>{5C22544A-7EE6-4342-B048-85BDC9FD1C3A}</a:tableStyleId>
              </a:tblPr>
              <a:tblGrid>
                <a:gridCol w="1434029"/>
                <a:gridCol w="1833873"/>
                <a:gridCol w="1439501"/>
                <a:gridCol w="1421394"/>
                <a:gridCol w="1493822"/>
                <a:gridCol w="1611517"/>
              </a:tblGrid>
              <a:tr h="370840">
                <a:tc>
                  <a:txBody>
                    <a:bodyPr/>
                    <a:lstStyle/>
                    <a:p>
                      <a:pPr algn="ctr"/>
                      <a:r>
                        <a:rPr lang="ar-SA" sz="5400" b="1" kern="1200" dirty="0" smtClean="0">
                          <a:solidFill>
                            <a:schemeClr val="lt1"/>
                          </a:solidFill>
                          <a:effectLst/>
                          <a:latin typeface="Jameel Noori Nastaleeq" panose="02000503000000020004" pitchFamily="2" charset="-78"/>
                          <a:ea typeface="+mn-ea"/>
                          <a:cs typeface="Jameel Noori Nastaleeq" panose="02000503000000020004" pitchFamily="2" charset="-78"/>
                        </a:rPr>
                        <a:t>معانی</a:t>
                      </a:r>
                      <a:endParaRPr lang="en-US" sz="54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5400" b="1" kern="1200" dirty="0" smtClean="0">
                          <a:solidFill>
                            <a:schemeClr val="lt1"/>
                          </a:solidFill>
                          <a:effectLst/>
                          <a:latin typeface="Jameel Noori Nastaleeq" panose="02000503000000020004" pitchFamily="2" charset="-78"/>
                          <a:ea typeface="+mn-ea"/>
                          <a:cs typeface="Jameel Noori Nastaleeq" panose="02000503000000020004" pitchFamily="2" charset="-78"/>
                        </a:rPr>
                        <a:t>الفاظ</a:t>
                      </a:r>
                      <a:endParaRPr lang="en-US" sz="5400" dirty="0" smtClean="0">
                        <a:latin typeface="Jameel Noori Nastaleeq" panose="02000503000000020004" pitchFamily="2" charset="-78"/>
                        <a:cs typeface="Jameel Noori Nastaleeq" panose="02000503000000020004" pitchFamily="2" charset="-78"/>
                      </a:endParaRPr>
                    </a:p>
                  </a:txBody>
                  <a:tcPr/>
                </a:tc>
                <a:tc>
                  <a:txBody>
                    <a:bodyPr/>
                    <a:lstStyle/>
                    <a:p>
                      <a:pPr algn="ctr"/>
                      <a:r>
                        <a:rPr lang="ar-SA" sz="5400" b="1" kern="1200" dirty="0" smtClean="0">
                          <a:solidFill>
                            <a:schemeClr val="lt1"/>
                          </a:solidFill>
                          <a:effectLst/>
                          <a:latin typeface="Jameel Noori Nastaleeq" panose="02000503000000020004" pitchFamily="2" charset="-78"/>
                          <a:ea typeface="+mn-ea"/>
                          <a:cs typeface="Jameel Noori Nastaleeq" panose="02000503000000020004" pitchFamily="2" charset="-78"/>
                        </a:rPr>
                        <a:t>معانی</a:t>
                      </a:r>
                      <a:endParaRPr lang="en-US" sz="54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5400" b="1" kern="1200" dirty="0" smtClean="0">
                          <a:solidFill>
                            <a:schemeClr val="lt1"/>
                          </a:solidFill>
                          <a:effectLst/>
                          <a:latin typeface="Jameel Noori Nastaleeq" panose="02000503000000020004" pitchFamily="2" charset="-78"/>
                          <a:ea typeface="+mn-ea"/>
                          <a:cs typeface="Jameel Noori Nastaleeq" panose="02000503000000020004" pitchFamily="2" charset="-78"/>
                        </a:rPr>
                        <a:t>الفاظ</a:t>
                      </a:r>
                      <a:endParaRPr lang="en-US" sz="5400" dirty="0" smtClean="0">
                        <a:latin typeface="Jameel Noori Nastaleeq" panose="02000503000000020004" pitchFamily="2" charset="-78"/>
                        <a:cs typeface="Jameel Noori Nastaleeq" panose="02000503000000020004" pitchFamily="2" charset="-78"/>
                      </a:endParaRPr>
                    </a:p>
                  </a:txBody>
                  <a:tcPr/>
                </a:tc>
                <a:tc>
                  <a:txBody>
                    <a:bodyPr/>
                    <a:lstStyle/>
                    <a:p>
                      <a:pPr algn="ctr"/>
                      <a:r>
                        <a:rPr lang="ar-SA" sz="5400" b="1" kern="1200" dirty="0" smtClean="0">
                          <a:solidFill>
                            <a:schemeClr val="lt1"/>
                          </a:solidFill>
                          <a:effectLst/>
                          <a:latin typeface="Jameel Noori Nastaleeq" panose="02000503000000020004" pitchFamily="2" charset="-78"/>
                          <a:ea typeface="+mn-ea"/>
                          <a:cs typeface="Jameel Noori Nastaleeq" panose="02000503000000020004" pitchFamily="2" charset="-78"/>
                        </a:rPr>
                        <a:t>معانی</a:t>
                      </a:r>
                      <a:endParaRPr lang="en-US" sz="5400" dirty="0">
                        <a:latin typeface="Jameel Noori Nastaleeq" panose="02000503000000020004" pitchFamily="2" charset="-78"/>
                        <a:cs typeface="Jameel Noori Nastaleeq" panose="02000503000000020004" pitchFamily="2" charset="-78"/>
                      </a:endParaRPr>
                    </a:p>
                  </a:txBody>
                  <a:tcPr/>
                </a:tc>
                <a:tc>
                  <a:txBody>
                    <a:bodyPr/>
                    <a:lstStyle/>
                    <a:p>
                      <a:pPr algn="ctr"/>
                      <a:r>
                        <a:rPr lang="ar-SA" sz="5400" b="1" kern="1200" dirty="0" smtClean="0">
                          <a:solidFill>
                            <a:schemeClr val="lt1"/>
                          </a:solidFill>
                          <a:effectLst/>
                          <a:latin typeface="Jameel Noori Nastaleeq" panose="02000503000000020004" pitchFamily="2" charset="-78"/>
                          <a:ea typeface="+mn-ea"/>
                          <a:cs typeface="Jameel Noori Nastaleeq" panose="02000503000000020004" pitchFamily="2" charset="-78"/>
                        </a:rPr>
                        <a:t>الفاظ</a:t>
                      </a:r>
                      <a:endParaRPr lang="en-US" sz="5400" dirty="0">
                        <a:latin typeface="Jameel Noori Nastaleeq" panose="02000503000000020004" pitchFamily="2" charset="-78"/>
                        <a:cs typeface="Jameel Noori Nastaleeq" panose="02000503000000020004" pitchFamily="2" charset="-78"/>
                      </a:endParaRPr>
                    </a:p>
                  </a:txBody>
                  <a:tcPr/>
                </a:tc>
              </a:tr>
              <a:tr h="370840">
                <a:tc>
                  <a:txBody>
                    <a:bodyPr/>
                    <a:lstStyle/>
                    <a:p>
                      <a:pPr algn="ctr"/>
                      <a:r>
                        <a:rPr lang="ar-SA" sz="3200" kern="1200" dirty="0" smtClean="0">
                          <a:solidFill>
                            <a:schemeClr val="dk1"/>
                          </a:solidFill>
                          <a:effectLst/>
                          <a:latin typeface="Jameel Noori Nastaleeq" panose="02000503000000020004" pitchFamily="2" charset="-78"/>
                          <a:ea typeface="+mn-ea"/>
                          <a:cs typeface="Jameel Noori Nastaleeq" panose="02000503000000020004" pitchFamily="2" charset="-78"/>
                        </a:rPr>
                        <a:t>خود بخود </a:t>
                      </a:r>
                      <a:endParaRPr lang="en-US" sz="3200" kern="1200" dirty="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3200" kern="1200" dirty="0" smtClean="0">
                          <a:solidFill>
                            <a:schemeClr val="dk1"/>
                          </a:solidFill>
                          <a:effectLst/>
                          <a:latin typeface="Jameel Noori Nastaleeq" panose="02000503000000020004" pitchFamily="2" charset="-78"/>
                          <a:ea typeface="+mn-ea"/>
                          <a:cs typeface="Jameel Noori Nastaleeq" panose="02000503000000020004" pitchFamily="2" charset="-78"/>
                        </a:rPr>
                        <a:t>ازخود </a:t>
                      </a:r>
                      <a:endParaRPr lang="en-US" sz="5400" dirty="0">
                        <a:latin typeface="Jameel Noori Nastaleeq" panose="02000503000000020004" pitchFamily="2" charset="-78"/>
                        <a:cs typeface="Jameel Noori Nastaleeq" panose="02000503000000020004" pitchFamily="2" charset="-78"/>
                      </a:endParaRPr>
                    </a:p>
                  </a:txBody>
                  <a:tcPr/>
                </a:tc>
                <a:tc>
                  <a:txBody>
                    <a:bodyPr/>
                    <a:lstStyle/>
                    <a:p>
                      <a:pPr algn="ctr"/>
                      <a:r>
                        <a:rPr lang="ar-SA" sz="3200" kern="1200" dirty="0" smtClean="0">
                          <a:solidFill>
                            <a:schemeClr val="dk1"/>
                          </a:solidFill>
                          <a:effectLst/>
                          <a:latin typeface="Jameel Noori Nastaleeq" panose="02000503000000020004" pitchFamily="2" charset="-78"/>
                          <a:ea typeface="+mn-ea"/>
                          <a:cs typeface="Jameel Noori Nastaleeq" panose="02000503000000020004" pitchFamily="2" charset="-78"/>
                        </a:rPr>
                        <a:t>کم کرنا </a:t>
                      </a:r>
                      <a:endParaRPr lang="en-US" sz="3200" kern="1200" dirty="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3200" kern="1200" dirty="0" smtClean="0">
                          <a:solidFill>
                            <a:schemeClr val="dk1"/>
                          </a:solidFill>
                          <a:effectLst/>
                          <a:latin typeface="Jameel Noori Nastaleeq" panose="02000503000000020004" pitchFamily="2" charset="-78"/>
                          <a:ea typeface="+mn-ea"/>
                          <a:cs typeface="Jameel Noori Nastaleeq" panose="02000503000000020004" pitchFamily="2" charset="-78"/>
                        </a:rPr>
                        <a:t>منہما کرنا </a:t>
                      </a:r>
                      <a:endParaRPr lang="en-US" sz="5400" dirty="0">
                        <a:latin typeface="Jameel Noori Nastaleeq" panose="02000503000000020004" pitchFamily="2" charset="-78"/>
                        <a:cs typeface="Jameel Noori Nastaleeq" panose="02000503000000020004" pitchFamily="2" charset="-78"/>
                      </a:endParaRPr>
                    </a:p>
                  </a:txBody>
                  <a:tcPr/>
                </a:tc>
                <a:tc>
                  <a:txBody>
                    <a:bodyPr/>
                    <a:lstStyle/>
                    <a:p>
                      <a:pPr algn="ctr"/>
                      <a:r>
                        <a:rPr lang="ar-SA" sz="3200" kern="1200" dirty="0" smtClean="0">
                          <a:solidFill>
                            <a:schemeClr val="dk1"/>
                          </a:solidFill>
                          <a:effectLst/>
                          <a:latin typeface="Jameel Noori Nastaleeq" panose="02000503000000020004" pitchFamily="2" charset="-78"/>
                          <a:ea typeface="+mn-ea"/>
                          <a:cs typeface="Jameel Noori Nastaleeq" panose="02000503000000020004" pitchFamily="2" charset="-78"/>
                        </a:rPr>
                        <a:t>فرق ڈالنا </a:t>
                      </a:r>
                      <a:endParaRPr lang="en-US" sz="3200" kern="1200" dirty="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3200" kern="1200" dirty="0" smtClean="0">
                          <a:solidFill>
                            <a:schemeClr val="dk1"/>
                          </a:solidFill>
                          <a:effectLst/>
                          <a:latin typeface="Jameel Noori Nastaleeq" panose="02000503000000020004" pitchFamily="2" charset="-78"/>
                          <a:ea typeface="+mn-ea"/>
                          <a:cs typeface="Jameel Noori Nastaleeq" panose="02000503000000020004" pitchFamily="2" charset="-78"/>
                        </a:rPr>
                        <a:t>تفریق </a:t>
                      </a:r>
                      <a:endParaRPr lang="en-US" sz="5400" dirty="0">
                        <a:latin typeface="Jameel Noori Nastaleeq" panose="02000503000000020004" pitchFamily="2" charset="-78"/>
                        <a:cs typeface="Jameel Noori Nastaleeq" panose="02000503000000020004" pitchFamily="2" charset="-78"/>
                      </a:endParaRPr>
                    </a:p>
                  </a:txBody>
                  <a:tcPr/>
                </a:tc>
              </a:tr>
              <a:tr h="370840">
                <a:tc>
                  <a:txBody>
                    <a:bodyPr/>
                    <a:lstStyle/>
                    <a:p>
                      <a:pPr algn="ctr"/>
                      <a:r>
                        <a:rPr lang="ar-SA" sz="3200" kern="1200" dirty="0" smtClean="0">
                          <a:solidFill>
                            <a:schemeClr val="dk1"/>
                          </a:solidFill>
                          <a:effectLst/>
                          <a:latin typeface="Jameel Noori Nastaleeq" panose="02000503000000020004" pitchFamily="2" charset="-78"/>
                          <a:ea typeface="+mn-ea"/>
                          <a:cs typeface="Jameel Noori Nastaleeq" panose="02000503000000020004" pitchFamily="2" charset="-78"/>
                        </a:rPr>
                        <a:t>نتیجہ فرق</a:t>
                      </a:r>
                      <a:endParaRPr lang="en-US" sz="3200" kern="1200" dirty="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3200" kern="1200" dirty="0" smtClean="0">
                          <a:solidFill>
                            <a:schemeClr val="dk1"/>
                          </a:solidFill>
                          <a:effectLst/>
                          <a:latin typeface="Jameel Noori Nastaleeq" panose="02000503000000020004" pitchFamily="2" charset="-78"/>
                          <a:ea typeface="+mn-ea"/>
                          <a:cs typeface="Jameel Noori Nastaleeq" panose="02000503000000020004" pitchFamily="2" charset="-78"/>
                        </a:rPr>
                        <a:t>حاصلِ تفریق </a:t>
                      </a:r>
                      <a:endParaRPr lang="en-US" sz="5400" dirty="0">
                        <a:latin typeface="Jameel Noori Nastaleeq" panose="02000503000000020004" pitchFamily="2" charset="-78"/>
                        <a:cs typeface="Jameel Noori Nastaleeq" panose="02000503000000020004" pitchFamily="2" charset="-78"/>
                      </a:endParaRPr>
                    </a:p>
                  </a:txBody>
                  <a:tcPr/>
                </a:tc>
                <a:tc>
                  <a:txBody>
                    <a:bodyPr/>
                    <a:lstStyle/>
                    <a:p>
                      <a:pPr algn="ctr"/>
                      <a:r>
                        <a:rPr lang="ar-SA" sz="3200" kern="1200" dirty="0" smtClean="0">
                          <a:solidFill>
                            <a:schemeClr val="dk1"/>
                          </a:solidFill>
                          <a:effectLst/>
                          <a:latin typeface="Jameel Noori Nastaleeq" panose="02000503000000020004" pitchFamily="2" charset="-78"/>
                          <a:ea typeface="+mn-ea"/>
                          <a:cs typeface="Jameel Noori Nastaleeq" panose="02000503000000020004" pitchFamily="2" charset="-78"/>
                        </a:rPr>
                        <a:t>شرعی حکم</a:t>
                      </a:r>
                      <a:endParaRPr lang="en-US" sz="4000" kern="1200" dirty="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4000" kern="1200" dirty="0" smtClean="0">
                          <a:solidFill>
                            <a:schemeClr val="dk1"/>
                          </a:solidFill>
                          <a:effectLst/>
                          <a:latin typeface="Jameel Noori Nastaleeq" panose="02000503000000020004" pitchFamily="2" charset="-78"/>
                          <a:ea typeface="+mn-ea"/>
                          <a:cs typeface="Jameel Noori Nastaleeq" panose="02000503000000020004" pitchFamily="2" charset="-78"/>
                        </a:rPr>
                        <a:t> </a:t>
                      </a:r>
                      <a:r>
                        <a:rPr lang="ar-SA" sz="3200" kern="1200" dirty="0" smtClean="0">
                          <a:solidFill>
                            <a:schemeClr val="dk1"/>
                          </a:solidFill>
                          <a:effectLst/>
                          <a:latin typeface="Jameel Noori Nastaleeq" panose="02000503000000020004" pitchFamily="2" charset="-78"/>
                          <a:ea typeface="+mn-ea"/>
                          <a:cs typeface="Jameel Noori Nastaleeq" panose="02000503000000020004" pitchFamily="2" charset="-78"/>
                        </a:rPr>
                        <a:t>فتوے </a:t>
                      </a:r>
                      <a:endParaRPr lang="en-US" sz="5400" dirty="0">
                        <a:latin typeface="Jameel Noori Nastaleeq" panose="02000503000000020004" pitchFamily="2" charset="-78"/>
                        <a:cs typeface="Jameel Noori Nastaleeq" panose="02000503000000020004" pitchFamily="2" charset="-78"/>
                      </a:endParaRPr>
                    </a:p>
                  </a:txBody>
                  <a:tcPr/>
                </a:tc>
                <a:tc>
                  <a:txBody>
                    <a:bodyPr/>
                    <a:lstStyle/>
                    <a:p>
                      <a:pPr algn="ctr"/>
                      <a:r>
                        <a:rPr lang="ar-SA" sz="3200" kern="1200" dirty="0" smtClean="0">
                          <a:solidFill>
                            <a:schemeClr val="dk1"/>
                          </a:solidFill>
                          <a:effectLst/>
                          <a:latin typeface="Jameel Noori Nastaleeq" panose="02000503000000020004" pitchFamily="2" charset="-78"/>
                          <a:ea typeface="+mn-ea"/>
                          <a:cs typeface="Jameel Noori Nastaleeq" panose="02000503000000020004" pitchFamily="2" charset="-78"/>
                        </a:rPr>
                        <a:t>جبر سے </a:t>
                      </a:r>
                      <a:endParaRPr lang="en-US" sz="3200" kern="1200" dirty="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3200" kern="1200" dirty="0" smtClean="0">
                          <a:solidFill>
                            <a:schemeClr val="dk1"/>
                          </a:solidFill>
                          <a:effectLst/>
                          <a:latin typeface="Jameel Noori Nastaleeq" panose="02000503000000020004" pitchFamily="2" charset="-78"/>
                          <a:ea typeface="+mn-ea"/>
                          <a:cs typeface="Jameel Noori Nastaleeq" panose="02000503000000020004" pitchFamily="2" charset="-78"/>
                        </a:rPr>
                        <a:t>زبردستی </a:t>
                      </a:r>
                      <a:endParaRPr lang="en-US" sz="5400" dirty="0">
                        <a:latin typeface="Jameel Noori Nastaleeq" panose="02000503000000020004" pitchFamily="2" charset="-78"/>
                        <a:cs typeface="Jameel Noori Nastaleeq" panose="02000503000000020004" pitchFamily="2" charset="-78"/>
                      </a:endParaRPr>
                    </a:p>
                  </a:txBody>
                  <a:tcPr/>
                </a:tc>
              </a:tr>
            </a:tbl>
          </a:graphicData>
        </a:graphic>
      </p:graphicFrame>
      <p:sp>
        <p:nvSpPr>
          <p:cNvPr id="5" name="Rectangle 4"/>
          <p:cNvSpPr/>
          <p:nvPr/>
        </p:nvSpPr>
        <p:spPr>
          <a:xfrm>
            <a:off x="2897036" y="3782523"/>
            <a:ext cx="2653290" cy="675441"/>
          </a:xfrm>
          <a:prstGeom prst="rect">
            <a:avLst/>
          </a:prstGeom>
        </p:spPr>
        <p:txBody>
          <a:bodyPr wrap="none">
            <a:spAutoFit/>
          </a:bodyPr>
          <a:lstStyle/>
          <a:p>
            <a:pPr algn="r">
              <a:lnSpc>
                <a:spcPct val="107000"/>
              </a:lnSpc>
              <a:spcAft>
                <a:spcPts val="800"/>
              </a:spcAft>
            </a:pPr>
            <a:r>
              <a:rPr lang="ar-SA"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a:t>
            </a:r>
            <a:endParaRPr lang="en-US" sz="36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41590143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119" y="182022"/>
            <a:ext cx="12030418" cy="6522940"/>
          </a:xfrm>
          <a:prstGeom prst="rect">
            <a:avLst/>
          </a:prstGeom>
        </p:spPr>
        <p:txBody>
          <a:bodyPr wrap="square">
            <a:spAutoFit/>
          </a:bodyPr>
          <a:lstStyle/>
          <a:p>
            <a:pPr algn="r">
              <a:lnSpc>
                <a:spcPct val="107000"/>
              </a:lnSpc>
              <a:spcAft>
                <a:spcPts val="800"/>
              </a:spcAft>
            </a:pPr>
            <a:r>
              <a:rPr lang="ar-SA" sz="2800" b="1"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سیاق و سباق :۔ </a:t>
            </a:r>
            <a:endParaRPr lang="en-US" sz="2800" b="1"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endParaRPr>
          </a:p>
          <a:p>
            <a:pPr algn="r"/>
            <a:r>
              <a:rPr lang="ar-SA" sz="2800" dirty="0" smtClean="0">
                <a:latin typeface="Jameel Noori Nastaleeq" panose="02000503000000020004" pitchFamily="2" charset="-78"/>
                <a:cs typeface="Jameel Noori Nastaleeq" panose="02000503000000020004" pitchFamily="2" charset="-78"/>
              </a:rPr>
              <a:t>ی</a:t>
            </a:r>
            <a:r>
              <a:rPr lang="ar-SA" sz="2800" dirty="0">
                <a:latin typeface="Jameel Noori Nastaleeq" panose="02000503000000020004" pitchFamily="2" charset="-78"/>
                <a:cs typeface="Jameel Noori Nastaleeq" panose="02000503000000020004" pitchFamily="2" charset="-78"/>
              </a:rPr>
              <a:t>یہ پیرا گراف معروف اردو ادیب ابن انشا کی تحریر ابتدائی حساب سے لیا گیا ہے، جس میں وہ معاشرتی تفریق اور اس کے اثرات پر روشنی ڈالتے ہیں ۔ ابن انشا اس پیراگراف میں مختلف شناختوں کی بنیاد پر ہونے والی تفریق کی بات کر رہے ہیں ، جیسے سندھی، بنگالی اور مسلمان وغیرہ ۔ ان کا مقصد یہ ہے کہ لوگ اپنی قومیت، مذہب یا کسی اور شناخت کی بنیاد پر ایک دوسرے سے الگ نہ ہوں۔ یہ تفریق در اصل ایک حسابی قاعدے کی طرح ہے، جس کا مطلب ہے کہ جب کوئی چیز منہا کی جاتی ہے تو باقی چیز کی قدر کم ہو جاتی ہے۔</a:t>
            </a:r>
            <a:endParaRPr lang="en-US" sz="2800" dirty="0">
              <a:latin typeface="Jameel Noori Nastaleeq" panose="02000503000000020004" pitchFamily="2" charset="-78"/>
              <a:cs typeface="Jameel Noori Nastaleeq" panose="02000503000000020004" pitchFamily="2" charset="-78"/>
            </a:endParaRPr>
          </a:p>
          <a:p>
            <a:pPr algn="r">
              <a:lnSpc>
                <a:spcPct val="107000"/>
              </a:lnSpc>
              <a:spcAft>
                <a:spcPts val="800"/>
              </a:spcAft>
            </a:pP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b="1"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تشریح :۔ </a:t>
            </a:r>
            <a:r>
              <a:rPr lang="en-US" sz="2800" dirty="0">
                <a:latin typeface="Jameel Noori Nastaleeq" panose="02000503000000020004" pitchFamily="2" charset="-78"/>
                <a:cs typeface="Jameel Noori Nastaleeq" panose="02000503000000020004" pitchFamily="2" charset="-78"/>
              </a:rPr>
              <a:t> </a:t>
            </a:r>
          </a:p>
          <a:p>
            <a:pPr algn="r"/>
            <a:r>
              <a:rPr lang="ar-SA" sz="2800" dirty="0">
                <a:latin typeface="Jameel Noori Nastaleeq" panose="02000503000000020004" pitchFamily="2" charset="-78"/>
                <a:cs typeface="Jameel Noori Nastaleeq" panose="02000503000000020004" pitchFamily="2" charset="-78"/>
              </a:rPr>
              <a:t>ابن انشا نے تفریق کی اصطلاح کو بہت معنی خیز انداز میں پیش کیا ہے ۔ انھوں نے اسے ایک حسابی عمل کے طور پر بیان کیا ہے، جہاں بعض اعداد خود ہی نکل جاتے ہیں ، جبکہ بعض کو زبردستی نکالنا پڑتا ہے۔ اس کا مطلب یہ ہے کہ معاشرتی تفریق کبھی کبھی قدرتی ہوتی ہے ، مگر اکثر یہ جبر کے ذریعے پیدا کی جاتی ہے۔ وہ کہتے ہیں کہ بعض افراد اپنی شناخت کو دوسرے سے بہتر سمجھتے ہیں، جو کہ دوسرے لوگوں کے لیے نقصان دہ ہو سکتا ہے۔ اس طرح کی تفریق انسانی رشتوں میں خلیج پیدا کرتی ہے اور معاشرتی ہم آہنگی کو متاثر کرتی ہے۔ ابنِ انشا نے یہ بھی ذکر کیا ہے کہ عام لوگ تفریق کو پسند نہیں کرتے یونکہ اس کا نتیجہ ہمیشہ نقصان ہی ہوتا ہے ۔ وہ ایک دوسرے کے ساتھ ملنا چاہتے ہیں اور تفریق کی وجہ سے ان کی زندگی میں خالی پن آجاتا ہے۔ آخر میں ، انھوں نے یہ نکتہ اٹھایا کہ تفریق کے نتیجے میں کچھ حاصل نہیں ہوتا اور انسانوں کے درمیان تعلقات متاثر ہوتے ہیں، جس کی وجہ سے لوگ ایک دوسرے سے ملنے کی کوشش کرتے ہیں مگر ان کی کوششیں ناکام رہتی ہیں۔</a:t>
            </a:r>
            <a:endParaRPr lang="en-US" sz="2800" dirty="0">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1302923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7455" y="-48170"/>
            <a:ext cx="11894545" cy="6606809"/>
          </a:xfrm>
          <a:prstGeom prst="rect">
            <a:avLst/>
          </a:prstGeom>
        </p:spPr>
        <p:txBody>
          <a:bodyPr wrap="square">
            <a:spAutoFit/>
          </a:bodyPr>
          <a:lstStyle/>
          <a:p>
            <a:pPr algn="r">
              <a:lnSpc>
                <a:spcPct val="107000"/>
              </a:lnSpc>
              <a:spcAft>
                <a:spcPts val="800"/>
              </a:spcAft>
            </a:pPr>
            <a:r>
              <a:rPr lang="ar-SA" sz="32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عبارت نمبر :</a:t>
            </a:r>
            <a:r>
              <a:rPr lang="ar-SA" sz="32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2</a:t>
            </a:r>
            <a:r>
              <a:rPr lang="en-US" sz="32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3200" dirty="0">
                <a:latin typeface="Jameel Noori Nastaleeq" panose="02000503000000020004" pitchFamily="2" charset="-78"/>
                <a:cs typeface="Jameel Noori Nastaleeq" panose="02000503000000020004" pitchFamily="2" charset="-78"/>
              </a:rPr>
              <a:t>جیومیٹری لکیروں کا کھیل ہے۔ علمائے جیومیٹری کو ہم لکیر کے فقیر کہ سکتے ہیں۔ دنیا نے اتنی ترقی کر لی ، ہر چیز بشمول سائنس اور مہنگائی کہاں سے کہاں پہنچ گئی لیکن جیومیٹری والوں کے ہاں اب تک زاویہ قائمہ </a:t>
            </a:r>
            <a:r>
              <a:rPr lang="fa-IR" sz="3200" dirty="0">
                <a:latin typeface="Jameel Noori Nastaleeq" panose="02000503000000020004" pitchFamily="2" charset="-78"/>
                <a:cs typeface="Jameel Noori Nastaleeq" panose="02000503000000020004" pitchFamily="2" charset="-78"/>
              </a:rPr>
              <a:t>۹۰</a:t>
            </a:r>
            <a:r>
              <a:rPr lang="ar-SA" sz="3200" dirty="0">
                <a:latin typeface="Jameel Noori Nastaleeq" panose="02000503000000020004" pitchFamily="2" charset="-78"/>
                <a:cs typeface="Jameel Noori Nastaleeq" panose="02000503000000020004" pitchFamily="2" charset="-78"/>
              </a:rPr>
              <a:t> درجہ کا ہوتا ہے اور مثلث کے اندرونی زاویوں کا مجموعہ ٨٠  درجے سے تجاوز نہیں کر پایا ۔ امریکا اور روس ہر معاملہ میں لڑتے ہیں ، اس معاملے میں ملی بھگت ہے۔ ہم اپنے ملک میں اپنی پسند کا نظام لائیں گے تو اپنی اسمبلی میں ایک قانون بنوائیں گے۔</a:t>
            </a:r>
            <a:endParaRPr lang="en-US" sz="3200" dirty="0">
              <a:latin typeface="Jameel Noori Nastaleeq" panose="02000503000000020004" pitchFamily="2" charset="-78"/>
              <a:cs typeface="Jameel Noori Nastaleeq" panose="02000503000000020004" pitchFamily="2" charset="-78"/>
            </a:endParaRPr>
          </a:p>
          <a:p>
            <a:pPr algn="r">
              <a:lnSpc>
                <a:spcPct val="107000"/>
              </a:lnSpc>
              <a:spcAft>
                <a:spcPts val="800"/>
              </a:spcAft>
            </a:pPr>
            <a:r>
              <a:rPr lang="en-US" sz="32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32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حواله متن</a:t>
            </a:r>
            <a:r>
              <a:rPr lang="en-US" sz="32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en-US" sz="32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32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سبق کا عنوان :۔ </a:t>
            </a:r>
            <a:endParaRPr lang="en-US" sz="32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endParaRPr>
          </a:p>
          <a:p>
            <a:pPr algn="r">
              <a:lnSpc>
                <a:spcPct val="107000"/>
              </a:lnSpc>
              <a:spcAft>
                <a:spcPts val="800"/>
              </a:spcAft>
            </a:pPr>
            <a:r>
              <a:rPr lang="ar-SA" sz="3200" dirty="0" smtClean="0">
                <a:latin typeface="Jameel Noori Nastaleeq" panose="02000503000000020004" pitchFamily="2" charset="-78"/>
                <a:cs typeface="Jameel Noori Nastaleeq" panose="02000503000000020004" pitchFamily="2" charset="-78"/>
              </a:rPr>
              <a:t>کتب</a:t>
            </a:r>
            <a:r>
              <a:rPr lang="ar-SA" sz="3200" dirty="0"/>
              <a:t>ابتدائی </a:t>
            </a:r>
            <a:r>
              <a:rPr lang="ar-SA" sz="3200" dirty="0" smtClean="0"/>
              <a:t>حساب</a:t>
            </a:r>
            <a:endParaRPr lang="en-US" sz="3200" dirty="0" smtClean="0">
              <a:latin typeface="Jameel Noori Nastaleeq" panose="02000503000000020004" pitchFamily="2" charset="-78"/>
              <a:ea typeface="Calibri" panose="020F0502020204030204" pitchFamily="34" charset="0"/>
              <a:cs typeface="Jameel Noori Nastaleeq" panose="02000503000000020004" pitchFamily="2" charset="-78"/>
            </a:endParaRPr>
          </a:p>
          <a:p>
            <a:pPr algn="r">
              <a:lnSpc>
                <a:spcPct val="107000"/>
              </a:lnSpc>
              <a:spcAft>
                <a:spcPts val="800"/>
              </a:spcAft>
            </a:pPr>
            <a:r>
              <a:rPr lang="ar-SA" sz="32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مصنف کا نام</a:t>
            </a:r>
            <a:r>
              <a:rPr lang="ur-PK" sz="32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endParaRPr lang="en-US" sz="32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endParaRPr>
          </a:p>
          <a:p>
            <a:pPr algn="r">
              <a:lnSpc>
                <a:spcPct val="107000"/>
              </a:lnSpc>
              <a:spcAft>
                <a:spcPts val="800"/>
              </a:spcAft>
            </a:pPr>
            <a:r>
              <a:rPr lang="ar-SA" sz="3200" dirty="0"/>
              <a:t>ابنِ </a:t>
            </a:r>
            <a:r>
              <a:rPr lang="ar-SA" sz="3200" dirty="0" smtClean="0"/>
              <a:t>انشا</a:t>
            </a:r>
            <a:r>
              <a:rPr lang="en-US" sz="3200" dirty="0">
                <a:latin typeface="Jameel Noori Nastaleeq" panose="02000503000000020004" pitchFamily="2" charset="-78"/>
                <a:ea typeface="Calibri" panose="020F0502020204030204" pitchFamily="34" charset="0"/>
                <a:cs typeface="Jameel Noori Nastaleeq" panose="02000503000000020004" pitchFamily="2" charset="-78"/>
              </a:rPr>
              <a:t> </a:t>
            </a:r>
          </a:p>
        </p:txBody>
      </p:sp>
      <p:graphicFrame>
        <p:nvGraphicFramePr>
          <p:cNvPr id="3" name="Table 2"/>
          <p:cNvGraphicFramePr>
            <a:graphicFrameLocks noGrp="1"/>
          </p:cNvGraphicFramePr>
          <p:nvPr>
            <p:extLst>
              <p:ext uri="{D42A27DB-BD31-4B8C-83A1-F6EECF244321}">
                <p14:modId xmlns:p14="http://schemas.microsoft.com/office/powerpoint/2010/main" val="3167269248"/>
              </p:ext>
            </p:extLst>
          </p:nvPr>
        </p:nvGraphicFramePr>
        <p:xfrm>
          <a:off x="81805" y="4089759"/>
          <a:ext cx="10179588" cy="2468880"/>
        </p:xfrm>
        <a:graphic>
          <a:graphicData uri="http://schemas.openxmlformats.org/drawingml/2006/table">
            <a:tbl>
              <a:tblPr firstRow="1" bandRow="1">
                <a:tableStyleId>{5C22544A-7EE6-4342-B048-85BDC9FD1C3A}</a:tableStyleId>
              </a:tblPr>
              <a:tblGrid>
                <a:gridCol w="1696598"/>
                <a:gridCol w="1696598"/>
                <a:gridCol w="1696598"/>
                <a:gridCol w="1696598"/>
                <a:gridCol w="1696598"/>
                <a:gridCol w="1696598"/>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dirty="0" smtClean="0">
                          <a:latin typeface="Jameel Noori Nastaleeq" panose="02000503000000020004" pitchFamily="2" charset="-78"/>
                          <a:ea typeface="Calibri" panose="020F0502020204030204" pitchFamily="34" charset="0"/>
                          <a:cs typeface="Jameel Noori Nastaleeq" panose="02000503000000020004" pitchFamily="2" charset="-78"/>
                        </a:rPr>
                        <a:t>معانی</a:t>
                      </a:r>
                      <a:endParaRPr lang="en-US" sz="4800" dirty="0" smtClean="0">
                        <a:effectLst/>
                        <a:latin typeface="Jameel Noori Nastaleeq" panose="02000503000000020004" pitchFamily="2" charset="-78"/>
                        <a:ea typeface="Calibri" panose="020F0502020204030204" pitchFamily="34" charset="0"/>
                        <a:cs typeface="Jameel Noori Nastaleeq" panose="02000503000000020004" pitchFamily="2" charset="-78"/>
                      </a:endParaRPr>
                    </a:p>
                  </a:txBody>
                  <a:tcPr/>
                </a:tc>
                <a:tc>
                  <a:txBody>
                    <a:bodyPr/>
                    <a:lstStyle/>
                    <a:p>
                      <a:pPr algn="ctr"/>
                      <a:r>
                        <a:rPr lang="ar-SA" sz="4800" b="1" kern="1200" dirty="0" smtClean="0">
                          <a:solidFill>
                            <a:schemeClr val="lt1"/>
                          </a:solidFill>
                          <a:effectLst/>
                          <a:latin typeface="Jameel Noori Nastaleeq" panose="02000503000000020004" pitchFamily="2" charset="-78"/>
                          <a:ea typeface="+mn-ea"/>
                          <a:cs typeface="Jameel Noori Nastaleeq" panose="02000503000000020004" pitchFamily="2" charset="-78"/>
                        </a:rPr>
                        <a:t>الفاظ</a:t>
                      </a:r>
                      <a:endParaRPr lang="en-US" sz="4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dirty="0" smtClean="0">
                          <a:latin typeface="Jameel Noori Nastaleeq" panose="02000503000000020004" pitchFamily="2" charset="-78"/>
                          <a:ea typeface="Calibri" panose="020F0502020204030204" pitchFamily="34" charset="0"/>
                          <a:cs typeface="Jameel Noori Nastaleeq" panose="02000503000000020004" pitchFamily="2" charset="-78"/>
                        </a:rPr>
                        <a:t>معانی</a:t>
                      </a:r>
                      <a:endParaRPr lang="en-US" sz="4800" dirty="0" smtClean="0">
                        <a:effectLst/>
                        <a:latin typeface="Jameel Noori Nastaleeq" panose="02000503000000020004" pitchFamily="2" charset="-78"/>
                        <a:ea typeface="Calibri" panose="020F0502020204030204" pitchFamily="34" charset="0"/>
                        <a:cs typeface="Jameel Noori Nastaleeq" panose="02000503000000020004" pitchFamily="2" charset="-78"/>
                      </a:endParaRPr>
                    </a:p>
                  </a:txBody>
                  <a:tcPr/>
                </a:tc>
                <a:tc>
                  <a:txBody>
                    <a:bodyPr/>
                    <a:lstStyle/>
                    <a:p>
                      <a:pPr algn="ctr"/>
                      <a:r>
                        <a:rPr lang="ar-SA" sz="4800" b="1" kern="1200" dirty="0" smtClean="0">
                          <a:solidFill>
                            <a:schemeClr val="lt1"/>
                          </a:solidFill>
                          <a:effectLst/>
                          <a:latin typeface="Jameel Noori Nastaleeq" panose="02000503000000020004" pitchFamily="2" charset="-78"/>
                          <a:ea typeface="+mn-ea"/>
                          <a:cs typeface="Jameel Noori Nastaleeq" panose="02000503000000020004" pitchFamily="2" charset="-78"/>
                        </a:rPr>
                        <a:t>الفاظ</a:t>
                      </a:r>
                      <a:endParaRPr lang="en-US" sz="4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800" dirty="0" smtClean="0">
                          <a:latin typeface="Jameel Noori Nastaleeq" panose="02000503000000020004" pitchFamily="2" charset="-78"/>
                          <a:ea typeface="Calibri" panose="020F0502020204030204" pitchFamily="34" charset="0"/>
                          <a:cs typeface="Jameel Noori Nastaleeq" panose="02000503000000020004" pitchFamily="2" charset="-78"/>
                        </a:rPr>
                        <a:t>معانی</a:t>
                      </a:r>
                      <a:endParaRPr lang="en-US" sz="4800" dirty="0" smtClean="0">
                        <a:effectLst/>
                        <a:latin typeface="Jameel Noori Nastaleeq" panose="02000503000000020004" pitchFamily="2" charset="-78"/>
                        <a:ea typeface="Calibri" panose="020F0502020204030204" pitchFamily="34" charset="0"/>
                        <a:cs typeface="Jameel Noori Nastaleeq" panose="02000503000000020004" pitchFamily="2" charset="-78"/>
                      </a:endParaRPr>
                    </a:p>
                  </a:txBody>
                  <a:tcPr/>
                </a:tc>
                <a:tc>
                  <a:txBody>
                    <a:bodyPr/>
                    <a:lstStyle/>
                    <a:p>
                      <a:pPr algn="ctr"/>
                      <a:r>
                        <a:rPr lang="ar-SA" sz="4800" b="1" kern="1200" dirty="0" smtClean="0">
                          <a:solidFill>
                            <a:schemeClr val="lt1"/>
                          </a:solidFill>
                          <a:effectLst/>
                          <a:latin typeface="Jameel Noori Nastaleeq" panose="02000503000000020004" pitchFamily="2" charset="-78"/>
                          <a:ea typeface="+mn-ea"/>
                          <a:cs typeface="Jameel Noori Nastaleeq" panose="02000503000000020004" pitchFamily="2" charset="-78"/>
                        </a:rPr>
                        <a:t>الفاظ</a:t>
                      </a:r>
                      <a:endParaRPr lang="en-US" sz="4800" dirty="0">
                        <a:latin typeface="Jameel Noori Nastaleeq" panose="02000503000000020004" pitchFamily="2" charset="-78"/>
                        <a:cs typeface="Jameel Noori Nastaleeq" panose="0200050300000002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solidFill>
                            <a:schemeClr val="dk1"/>
                          </a:solidFill>
                          <a:effectLst/>
                          <a:latin typeface="Jameel Noori Nastaleeq" panose="02000503000000020004" pitchFamily="2" charset="-78"/>
                          <a:ea typeface="+mn-ea"/>
                          <a:cs typeface="Jameel Noori Nastaleeq" panose="02000503000000020004" pitchFamily="2" charset="-78"/>
                        </a:rPr>
                        <a:t>حد سے بڑھنا</a:t>
                      </a:r>
                      <a:r>
                        <a:rPr lang="en-US" sz="2400" kern="1200" dirty="0" smtClean="0">
                          <a:solidFill>
                            <a:schemeClr val="dk1"/>
                          </a:solidFill>
                          <a:effectLst/>
                          <a:latin typeface="Jameel Noori Nastaleeq" panose="02000503000000020004" pitchFamily="2" charset="-78"/>
                          <a:ea typeface="+mn-ea"/>
                          <a:cs typeface="Jameel Noori Nastaleeq" panose="02000503000000020004" pitchFamily="2" charset="-78"/>
                        </a:rPr>
                        <a:t>  </a:t>
                      </a:r>
                    </a:p>
                  </a:txBody>
                  <a:tcPr/>
                </a:tc>
                <a:tc>
                  <a:txBody>
                    <a:bodyPr/>
                    <a:lstStyle/>
                    <a:p>
                      <a:pPr algn="ctr"/>
                      <a:r>
                        <a:rPr lang="ar-SA" sz="4800" kern="1200" dirty="0" smtClean="0">
                          <a:solidFill>
                            <a:schemeClr val="dk1"/>
                          </a:solidFill>
                          <a:effectLst/>
                          <a:latin typeface="Jameel Noori Nastaleeq" panose="02000503000000020004" pitchFamily="2" charset="-78"/>
                          <a:ea typeface="+mn-ea"/>
                          <a:cs typeface="Jameel Noori Nastaleeq" panose="02000503000000020004" pitchFamily="2" charset="-78"/>
                        </a:rPr>
                        <a:t> </a:t>
                      </a:r>
                      <a:r>
                        <a:rPr lang="ar-SA" sz="2400" kern="1200" dirty="0" smtClean="0">
                          <a:solidFill>
                            <a:schemeClr val="dk1"/>
                          </a:solidFill>
                          <a:effectLst/>
                          <a:latin typeface="Jameel Noori Nastaleeq" panose="02000503000000020004" pitchFamily="2" charset="-78"/>
                          <a:ea typeface="+mn-ea"/>
                          <a:cs typeface="Jameel Noori Nastaleeq" panose="02000503000000020004" pitchFamily="2" charset="-78"/>
                        </a:rPr>
                        <a:t>تجاوز </a:t>
                      </a:r>
                      <a:endParaRPr lang="en-US" sz="4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solidFill>
                            <a:schemeClr val="dk1"/>
                          </a:solidFill>
                          <a:effectLst/>
                          <a:latin typeface="Jameel Noori Nastaleeq" panose="02000503000000020004" pitchFamily="2" charset="-78"/>
                          <a:ea typeface="+mn-ea"/>
                          <a:cs typeface="Jameel Noori Nastaleeq" panose="02000503000000020004" pitchFamily="2" charset="-78"/>
                        </a:rPr>
                        <a:t>شامل کرکے، ساتھ </a:t>
                      </a:r>
                      <a:endParaRPr lang="en-US" sz="24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solidFill>
                            <a:schemeClr val="dk1"/>
                          </a:solidFill>
                          <a:effectLst/>
                          <a:latin typeface="Jameel Noori Nastaleeq" panose="02000503000000020004" pitchFamily="2" charset="-78"/>
                          <a:ea typeface="+mn-ea"/>
                          <a:cs typeface="Jameel Noori Nastaleeq" panose="02000503000000020004" pitchFamily="2" charset="-78"/>
                        </a:rPr>
                        <a:t>بشمول </a:t>
                      </a:r>
                      <a:endParaRPr lang="en-US" sz="36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r>
                        <a:rPr lang="ar-SA" sz="2400" kern="1200" dirty="0" smtClean="0">
                          <a:solidFill>
                            <a:schemeClr val="dk1"/>
                          </a:solidFill>
                          <a:effectLst/>
                          <a:latin typeface="Jameel Noori Nastaleeq" panose="02000503000000020004" pitchFamily="2" charset="-78"/>
                          <a:ea typeface="+mn-ea"/>
                          <a:cs typeface="Jameel Noori Nastaleeq" panose="02000503000000020004" pitchFamily="2" charset="-78"/>
                        </a:rPr>
                        <a:t>پرانی روش کے پابند </a:t>
                      </a:r>
                      <a:endParaRPr lang="en-US" sz="2400" kern="1200" dirty="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400" kern="1200" dirty="0" smtClean="0">
                          <a:solidFill>
                            <a:schemeClr val="dk1"/>
                          </a:solidFill>
                          <a:effectLst/>
                          <a:latin typeface="Jameel Noori Nastaleeq" panose="02000503000000020004" pitchFamily="2" charset="-78"/>
                          <a:ea typeface="+mn-ea"/>
                          <a:cs typeface="Jameel Noori Nastaleeq" panose="02000503000000020004" pitchFamily="2" charset="-78"/>
                        </a:rPr>
                        <a:t>لکیر کے فقیر </a:t>
                      </a:r>
                      <a:endParaRPr lang="en-US" sz="4800" dirty="0">
                        <a:latin typeface="Jameel Noori Nastaleeq" panose="02000503000000020004" pitchFamily="2" charset="-78"/>
                        <a:cs typeface="Jameel Noori Nastaleeq" panose="02000503000000020004" pitchFamily="2" charset="-78"/>
                      </a:endParaRPr>
                    </a:p>
                  </a:txBody>
                  <a:tcPr/>
                </a:tc>
              </a:tr>
              <a:tr h="370840">
                <a:tc>
                  <a:txBody>
                    <a:bodyPr/>
                    <a:lstStyle/>
                    <a:p>
                      <a:pPr algn="ctr"/>
                      <a:endParaRPr lang="en-US" sz="3600" kern="1200" dirty="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endParaRPr lang="en-US" sz="3600" kern="1200" dirty="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endParaRPr lang="en-US" sz="3600" kern="1200" dirty="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endParaRPr lang="en-US" sz="4800" dirty="0">
                        <a:latin typeface="Jameel Noori Nastaleeq" panose="02000503000000020004" pitchFamily="2" charset="-78"/>
                        <a:cs typeface="Jameel Noori Nastaleeq" panose="0200050300000002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kern="1200" dirty="0" smtClean="0">
                          <a:solidFill>
                            <a:schemeClr val="dk1"/>
                          </a:solidFill>
                          <a:effectLst/>
                          <a:latin typeface="Jameel Noori Nastaleeq" panose="02000503000000020004" pitchFamily="2" charset="-78"/>
                          <a:ea typeface="+mn-ea"/>
                          <a:cs typeface="Jameel Noori Nastaleeq" panose="02000503000000020004" pitchFamily="2" charset="-78"/>
                        </a:rPr>
                        <a:t>سازش  ،  باہمی مشورہ </a:t>
                      </a:r>
                      <a:endParaRPr lang="en-US" sz="24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2400" kern="1200" dirty="0" smtClean="0">
                          <a:solidFill>
                            <a:schemeClr val="dk1"/>
                          </a:solidFill>
                          <a:effectLst/>
                          <a:latin typeface="Jameel Noori Nastaleeq" panose="02000503000000020004" pitchFamily="2" charset="-78"/>
                          <a:ea typeface="+mn-ea"/>
                          <a:cs typeface="Jameel Noori Nastaleeq" panose="02000503000000020004" pitchFamily="2" charset="-78"/>
                        </a:rPr>
                        <a:t>ملی بھگت </a:t>
                      </a:r>
                      <a:endParaRPr lang="en-US" sz="3600" kern="1200" dirty="0">
                        <a:solidFill>
                          <a:schemeClr val="dk1"/>
                        </a:solidFill>
                        <a:effectLst/>
                        <a:latin typeface="Jameel Noori Nastaleeq" panose="02000503000000020004" pitchFamily="2" charset="-78"/>
                        <a:ea typeface="+mn-ea"/>
                        <a:cs typeface="Jameel Noori Nastaleeq" panose="02000503000000020004" pitchFamily="2" charset="-78"/>
                      </a:endParaRPr>
                    </a:p>
                  </a:txBody>
                  <a:tcPr/>
                </a:tc>
              </a:tr>
            </a:tbl>
          </a:graphicData>
        </a:graphic>
      </p:graphicFrame>
      <p:sp>
        <p:nvSpPr>
          <p:cNvPr id="4" name="Rectangle 3"/>
          <p:cNvSpPr/>
          <p:nvPr/>
        </p:nvSpPr>
        <p:spPr>
          <a:xfrm>
            <a:off x="2755167" y="3322787"/>
            <a:ext cx="2924198" cy="740203"/>
          </a:xfrm>
          <a:prstGeom prst="rect">
            <a:avLst/>
          </a:prstGeom>
        </p:spPr>
        <p:txBody>
          <a:bodyPr wrap="none">
            <a:spAutoFit/>
          </a:bodyPr>
          <a:lstStyle/>
          <a:p>
            <a:pPr algn="r">
              <a:lnSpc>
                <a:spcPct val="107000"/>
              </a:lnSpc>
              <a:spcAft>
                <a:spcPts val="800"/>
              </a:spcAft>
            </a:pPr>
            <a:r>
              <a:rPr lang="ar-SA" sz="4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خط کشیدہ الفاظ کے معانی</a:t>
            </a:r>
            <a:endParaRPr lang="en-US" sz="40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20217680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9889" y="0"/>
            <a:ext cx="12490764" cy="6726841"/>
          </a:xfrm>
          <a:prstGeom prst="rect">
            <a:avLst/>
          </a:prstGeom>
        </p:spPr>
        <p:txBody>
          <a:bodyPr wrap="square">
            <a:spAutoFit/>
          </a:bodyPr>
          <a:lstStyle/>
          <a:p>
            <a:pPr algn="r">
              <a:lnSpc>
                <a:spcPct val="107000"/>
              </a:lnSpc>
              <a:spcAft>
                <a:spcPts val="800"/>
              </a:spcAft>
            </a:pPr>
            <a:r>
              <a:rPr lang="ar-SA" sz="36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سیاق و سباق :۔ </a:t>
            </a:r>
            <a:endParaRPr lang="en-US" sz="36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endParaRPr>
          </a:p>
          <a:p>
            <a:pPr algn="r">
              <a:lnSpc>
                <a:spcPct val="107000"/>
              </a:lnSpc>
              <a:spcAft>
                <a:spcPts val="800"/>
              </a:spcAft>
            </a:pPr>
            <a:r>
              <a:rPr lang="ar-SA" sz="3600" dirty="0">
                <a:latin typeface="Jameel Noori Nastaleeq" panose="02000503000000020004" pitchFamily="2" charset="-78"/>
                <a:cs typeface="Jameel Noori Nastaleeq" panose="02000503000000020004" pitchFamily="2" charset="-78"/>
              </a:rPr>
              <a:t>اس نثر پارے میں حساب کے چار بنیادی قاعدوں کی مزاحیہ انداز میں تشریح کی گئی ہے۔ ان قاعدوں میں جمع، تفریق، ضرب اور تقسیم شامل ہیں، جنھیں ابنِ انشا نے مزاحیہ اور طنزیہ انداز میں بیان کیا ہے ۔ اس میں معاشرتی مسائل اور زندگی کے مختلف پہلوؤں کو حسابی اصطلاحات کے ذریعے سمجھایا گیا ہے ۔ مثلاً ، جمع کا قاعدہ انکم ٹیکس ، رشوت اور دیگر معاشرتی مسائل کو مدنظر رکھتے ہوئے بیان کیا گیا ہے اور تفریق کو انسانی معاشرتی فرق اور فرقہ واریت سے جوڑا گیا ہے</a:t>
            </a:r>
            <a:r>
              <a:rPr lang="ar-SA" sz="3600" dirty="0" smtClean="0">
                <a:latin typeface="Jameel Noori Nastaleeq" panose="02000503000000020004" pitchFamily="2" charset="-78"/>
                <a:cs typeface="Jameel Noori Nastaleeq" panose="02000503000000020004" pitchFamily="2" charset="-78"/>
              </a:rPr>
              <a:t>۔</a:t>
            </a:r>
            <a:r>
              <a:rPr lang="en-US" sz="36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36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تشریح :۔ </a:t>
            </a:r>
            <a:r>
              <a:rPr lang="en-US" sz="3600" dirty="0">
                <a:latin typeface="Jameel Noori Nastaleeq" panose="02000503000000020004" pitchFamily="2" charset="-78"/>
                <a:cs typeface="Jameel Noori Nastaleeq" panose="02000503000000020004" pitchFamily="2" charset="-78"/>
              </a:rPr>
              <a:t> </a:t>
            </a:r>
          </a:p>
          <a:p>
            <a:pPr algn="r"/>
            <a:r>
              <a:rPr lang="ar-SA" sz="3600" dirty="0">
                <a:latin typeface="Jameel Noori Nastaleeq" panose="02000503000000020004" pitchFamily="2" charset="-78"/>
                <a:cs typeface="Jameel Noori Nastaleeq" panose="02000503000000020004" pitchFamily="2" charset="-78"/>
              </a:rPr>
              <a:t>اس نثر پارے میں ، ابنِ انشا نے حساب کے مختلف اصولوں کو ہنسی مذاق اور طنز کے انداز میں پیش کیا ہے۔ جمع کے قاعدے کو معاشرتی اور مالی مسائل سے جوڑا ہے، جیسے انکم ٹیکس اور رشوت اور بتایا ہے کہ اصل میں کچھ بھی جمع نہیں ہو پاتا۔ تفریق کو انسانوں کے درمیان فرق کرنے اور تفریق کے  طریقوں کو حکومتی یا سماجی فیصلوں سے جوڑ کر دکھایا گیا ہے ۔ ضرب کو طاقت یا اثر ورسوخ سے جوڑا گیا ہے اور تقسیم کو رشوت اور وسائل کی تقسیم سے تشبیہ دی گئی ہے اس نثر میں سادہ حسابی اصولوں کے ذریعے معاشرتی حقیقتوں کو ایک منفرد اور ہنسی مذاق کے انداز میں بیان کیا گیا ہے</a:t>
            </a:r>
            <a:endParaRPr lang="en-US" sz="3600" dirty="0">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4604980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36054" y="334227"/>
            <a:ext cx="6096000" cy="3363934"/>
          </a:xfrm>
          <a:prstGeom prst="rect">
            <a:avLst/>
          </a:prstGeom>
        </p:spPr>
        <p:txBody>
          <a:bodyPr>
            <a:spAutoFit/>
          </a:bodyPr>
          <a:lstStyle/>
          <a:p>
            <a:pPr algn="r">
              <a:lnSpc>
                <a:spcPct val="107000"/>
              </a:lnSpc>
              <a:spcAft>
                <a:spcPts val="800"/>
              </a:spcAft>
            </a:pP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درست جواب پر (✔️) کا نشان لگائیں</a:t>
            </a:r>
            <a:r>
              <a:rPr lang="ar-SA"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ur-PK"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1۔</a:t>
            </a:r>
            <a:r>
              <a:rPr lang="ar-SA"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زبانی </a:t>
            </a: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جمع خرچ کا قاعدہ جو آزمودہ ہے، کام آتا ہے</a:t>
            </a:r>
            <a:r>
              <a:rPr lang="en-US" sz="2800" dirty="0" smtClean="0">
                <a:latin typeface="Jameel Noori Nastaleeq" panose="02000503000000020004" pitchFamily="2" charset="-78"/>
                <a:ea typeface="Calibri" panose="020F0502020204030204" pitchFamily="34" charset="0"/>
                <a:cs typeface="Jameel Noori Nastaleeq" panose="02000503000000020004" pitchFamily="2" charset="-78"/>
              </a:rPr>
              <a:t>:</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(الف) بچوں کو بہلانے کے </a:t>
            </a:r>
            <a:r>
              <a:rPr lang="ar-SA" sz="2800" dirty="0" smtClean="0">
                <a:latin typeface="Jameel Noori Nastaleeq" panose="02000503000000020004" pitchFamily="2" charset="-78"/>
                <a:ea typeface="Calibri" panose="020F0502020204030204" pitchFamily="34" charset="0"/>
                <a:cs typeface="Jameel Noori Nastaleeq" panose="02000503000000020004" pitchFamily="2" charset="-78"/>
              </a:rPr>
              <a:t>لیے</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(ب) دوستوں کو ٹر خانے کے لیے </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(ج) گھر کے مسائل حل کرنے کے لیے رے </a:t>
            </a:r>
            <a:r>
              <a:rPr lang="ar-SA" sz="2800" dirty="0" smtClean="0">
                <a:latin typeface="Jameel Noori Nastaleeq" panose="02000503000000020004" pitchFamily="2" charset="-78"/>
                <a:ea typeface="Calibri" panose="020F0502020204030204" pitchFamily="34" charset="0"/>
                <a:cs typeface="Jameel Noori Nastaleeq" panose="02000503000000020004" pitchFamily="2" charset="-78"/>
              </a:rPr>
              <a:t>میاں</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(د) ملکی مسائل حل کرنے کے لیے</a:t>
            </a:r>
            <a:endParaRPr lang="en-US" sz="2800" dirty="0">
              <a:solidFill>
                <a:srgbClr val="FF0000"/>
              </a:solidFill>
              <a:effectLst/>
              <a:latin typeface="Jameel Noori Nastaleeq" panose="02000503000000020004" pitchFamily="2" charset="-78"/>
              <a:ea typeface="Calibri" panose="020F0502020204030204" pitchFamily="34" charset="0"/>
              <a:cs typeface="Jameel Noori Nastaleeq" panose="02000503000000020004" pitchFamily="2" charset="-78"/>
            </a:endParaRPr>
          </a:p>
        </p:txBody>
      </p:sp>
      <p:sp>
        <p:nvSpPr>
          <p:cNvPr id="3" name="Rectangle 2"/>
          <p:cNvSpPr/>
          <p:nvPr/>
        </p:nvSpPr>
        <p:spPr>
          <a:xfrm>
            <a:off x="6017535" y="3808636"/>
            <a:ext cx="6096000" cy="3128805"/>
          </a:xfrm>
          <a:prstGeom prst="rect">
            <a:avLst/>
          </a:prstGeom>
        </p:spPr>
        <p:txBody>
          <a:bodyPr>
            <a:spAutoFit/>
          </a:bodyPr>
          <a:lstStyle/>
          <a:p>
            <a:pPr algn="r">
              <a:lnSpc>
                <a:spcPct val="107000"/>
              </a:lnSpc>
              <a:spcAft>
                <a:spcPts val="800"/>
              </a:spcAft>
            </a:pPr>
            <a:r>
              <a:rPr lang="ur-PK" sz="32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2۔</a:t>
            </a:r>
            <a:r>
              <a:rPr lang="ar-SA" sz="32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میں </a:t>
            </a:r>
            <a:r>
              <a:rPr lang="ar-SA" sz="32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مسلمان ہوں، تو مسلمان نہیں ہے اس کو کہتے ہیں</a:t>
            </a:r>
            <a:r>
              <a:rPr lang="en-US" sz="32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en-US" sz="32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3200" dirty="0">
                <a:latin typeface="Jameel Noori Nastaleeq" panose="02000503000000020004" pitchFamily="2" charset="-78"/>
                <a:ea typeface="Calibri" panose="020F0502020204030204" pitchFamily="34" charset="0"/>
                <a:cs typeface="Jameel Noori Nastaleeq" panose="02000503000000020004" pitchFamily="2" charset="-78"/>
              </a:rPr>
              <a:t>( الف ) جمع کرنا</a:t>
            </a:r>
            <a:endParaRPr lang="en-US" sz="3200" dirty="0">
              <a:latin typeface="Jameel Noori Nastaleeq" panose="02000503000000020004" pitchFamily="2" charset="-78"/>
              <a:ea typeface="Calibri" panose="020F0502020204030204" pitchFamily="34" charset="0"/>
              <a:cs typeface="Jameel Noori Nastaleeq" panose="02000503000000020004" pitchFamily="2" charset="-78"/>
            </a:endParaRPr>
          </a:p>
          <a:p>
            <a:pPr algn="r">
              <a:lnSpc>
                <a:spcPct val="107000"/>
              </a:lnSpc>
              <a:spcAft>
                <a:spcPts val="800"/>
              </a:spcAft>
            </a:pPr>
            <a:r>
              <a:rPr lang="en-US" sz="32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r>
              <a:rPr lang="ar-SA" sz="32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(ب)  تفریق پیدا کرنا </a:t>
            </a:r>
            <a:r>
              <a:rPr lang="en-US" sz="32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3200" dirty="0">
                <a:latin typeface="Jameel Noori Nastaleeq" panose="02000503000000020004" pitchFamily="2" charset="-78"/>
                <a:ea typeface="Calibri" panose="020F0502020204030204" pitchFamily="34" charset="0"/>
                <a:cs typeface="Jameel Noori Nastaleeq" panose="02000503000000020004" pitchFamily="2" charset="-78"/>
              </a:rPr>
              <a:t>(ج) لڑائی کرنا</a:t>
            </a:r>
            <a:endParaRPr lang="en-US" sz="3200" dirty="0">
              <a:latin typeface="Jameel Noori Nastaleeq" panose="02000503000000020004" pitchFamily="2" charset="-78"/>
              <a:ea typeface="Calibri" panose="020F0502020204030204" pitchFamily="34" charset="0"/>
              <a:cs typeface="Jameel Noori Nastaleeq" panose="02000503000000020004" pitchFamily="2" charset="-78"/>
            </a:endParaRPr>
          </a:p>
          <a:p>
            <a:pPr algn="r">
              <a:lnSpc>
                <a:spcPct val="107000"/>
              </a:lnSpc>
              <a:spcAft>
                <a:spcPts val="800"/>
              </a:spcAft>
            </a:pPr>
            <a:r>
              <a:rPr lang="ar-SA" sz="3200" dirty="0">
                <a:latin typeface="Jameel Noori Nastaleeq" panose="02000503000000020004" pitchFamily="2" charset="-78"/>
                <a:ea typeface="Calibri" panose="020F0502020204030204" pitchFamily="34" charset="0"/>
                <a:cs typeface="Jameel Noori Nastaleeq" panose="02000503000000020004" pitchFamily="2" charset="-78"/>
              </a:rPr>
              <a:t>(د)  ضرب دینا </a:t>
            </a:r>
            <a:endParaRPr lang="en-US" sz="3200" dirty="0">
              <a:effectLst/>
              <a:latin typeface="Jameel Noori Nastaleeq" panose="02000503000000020004" pitchFamily="2" charset="-78"/>
              <a:ea typeface="Calibri" panose="020F0502020204030204" pitchFamily="34" charset="0"/>
              <a:cs typeface="Jameel Noori Nastaleeq" panose="02000503000000020004" pitchFamily="2" charset="-78"/>
            </a:endParaRPr>
          </a:p>
        </p:txBody>
      </p:sp>
      <p:sp>
        <p:nvSpPr>
          <p:cNvPr id="4" name="Rectangle 3"/>
          <p:cNvSpPr/>
          <p:nvPr/>
        </p:nvSpPr>
        <p:spPr>
          <a:xfrm>
            <a:off x="476816" y="522541"/>
            <a:ext cx="6096000" cy="5625899"/>
          </a:xfrm>
          <a:prstGeom prst="rect">
            <a:avLst/>
          </a:prstGeom>
        </p:spPr>
        <p:txBody>
          <a:bodyPr>
            <a:spAutoFit/>
          </a:bodyPr>
          <a:lstStyle/>
          <a:p>
            <a:pPr algn="r">
              <a:lnSpc>
                <a:spcPct val="107000"/>
              </a:lnSpc>
              <a:spcAft>
                <a:spcPts val="800"/>
              </a:spcAft>
            </a:pPr>
            <a:r>
              <a:rPr lang="ur-PK"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3۔</a:t>
            </a:r>
            <a:r>
              <a:rPr lang="ar-SA"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آدمی </a:t>
            </a: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کو آدمی سے ضرب دیں تو حاصل ضرب ہوتا ہے</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r>
              <a:rPr lang="en-US"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(الف) آدمی </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(ب) ایک بکری </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(ج) ایک بھیڑ</a:t>
            </a:r>
            <a:endParaRPr lang="en-US" sz="2800" dirty="0">
              <a:latin typeface="Jameel Noori Nastaleeq" panose="02000503000000020004" pitchFamily="2" charset="-78"/>
              <a:ea typeface="Calibri" panose="020F0502020204030204" pitchFamily="34" charset="0"/>
              <a:cs typeface="Jameel Noori Nastaleeq" panose="02000503000000020004" pitchFamily="2" charset="-78"/>
            </a:endParaRPr>
          </a:p>
          <a:p>
            <a:pPr algn="r">
              <a:lnSpc>
                <a:spcPct val="107000"/>
              </a:lnSpc>
              <a:spcAft>
                <a:spcPts val="800"/>
              </a:spcAft>
            </a:pP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(د) ایک </a:t>
            </a:r>
            <a:r>
              <a:rPr lang="ar-SA" sz="2800" dirty="0" smtClean="0">
                <a:latin typeface="Jameel Noori Nastaleeq" panose="02000503000000020004" pitchFamily="2" charset="-78"/>
                <a:ea typeface="Calibri" panose="020F0502020204030204" pitchFamily="34" charset="0"/>
                <a:cs typeface="Jameel Noori Nastaleeq" panose="02000503000000020004" pitchFamily="2" charset="-78"/>
              </a:rPr>
              <a:t>گائے</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ur-PK"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4۔</a:t>
            </a:r>
            <a:r>
              <a:rPr lang="ar-SA"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سب </a:t>
            </a: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سے زیادہ جھگڑے ہوتے ہیں</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r>
              <a:rPr lang="en-US"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(الف) جمع کے قاعدے </a:t>
            </a:r>
            <a:r>
              <a:rPr lang="ar-SA" sz="2800" dirty="0" smtClean="0">
                <a:latin typeface="Jameel Noori Nastaleeq" panose="02000503000000020004" pitchFamily="2" charset="-78"/>
                <a:ea typeface="Calibri" panose="020F0502020204030204" pitchFamily="34" charset="0"/>
                <a:cs typeface="Jameel Noori Nastaleeq" panose="02000503000000020004" pitchFamily="2" charset="-78"/>
              </a:rPr>
              <a:t>پر</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(ب) تفریق کے قاعدے </a:t>
            </a:r>
            <a:r>
              <a:rPr lang="ar-SA" sz="2800" dirty="0" smtClean="0">
                <a:latin typeface="Jameel Noori Nastaleeq" panose="02000503000000020004" pitchFamily="2" charset="-78"/>
                <a:ea typeface="Calibri" panose="020F0502020204030204" pitchFamily="34" charset="0"/>
                <a:cs typeface="Jameel Noori Nastaleeq" panose="02000503000000020004" pitchFamily="2" charset="-78"/>
              </a:rPr>
              <a:t>پر</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(ج) ضرب کے قاعدے </a:t>
            </a:r>
            <a:r>
              <a:rPr lang="ar-SA" sz="2800" dirty="0" smtClean="0">
                <a:latin typeface="Jameel Noori Nastaleeq" panose="02000503000000020004" pitchFamily="2" charset="-78"/>
                <a:ea typeface="Calibri" panose="020F0502020204030204" pitchFamily="34" charset="0"/>
                <a:cs typeface="Jameel Noori Nastaleeq" panose="02000503000000020004" pitchFamily="2" charset="-78"/>
              </a:rPr>
              <a:t>پر</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(د) تقسیم کے قاعدے پر</a:t>
            </a:r>
            <a:endParaRPr lang="en-US" sz="2800" dirty="0">
              <a:solidFill>
                <a:srgbClr val="FF0000"/>
              </a:solidFill>
              <a:effectLst/>
              <a:latin typeface="Jameel Noori Nastaleeq" panose="02000503000000020004" pitchFamily="2" charset="-78"/>
              <a:ea typeface="Calibri" panose="020F0502020204030204" pitchFamily="34" charset="0"/>
              <a:cs typeface="Jameel Noori Nastaleeq" panose="02000503000000020004" pitchFamily="2" charset="-78"/>
            </a:endParaRPr>
          </a:p>
        </p:txBody>
      </p:sp>
    </p:spTree>
    <p:extLst>
      <p:ext uri="{BB962C8B-B14F-4D97-AF65-F5344CB8AC3E}">
        <p14:creationId xmlns:p14="http://schemas.microsoft.com/office/powerpoint/2010/main" val="22818716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11778" y="640538"/>
            <a:ext cx="6096000" cy="5625899"/>
          </a:xfrm>
          <a:prstGeom prst="rect">
            <a:avLst/>
          </a:prstGeom>
        </p:spPr>
        <p:txBody>
          <a:bodyPr>
            <a:spAutoFit/>
          </a:bodyPr>
          <a:lstStyle/>
          <a:p>
            <a:pPr algn="r">
              <a:lnSpc>
                <a:spcPct val="107000"/>
              </a:lnSpc>
              <a:spcAft>
                <a:spcPts val="800"/>
              </a:spcAft>
            </a:pPr>
            <a:r>
              <a:rPr lang="ur-PK"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5</a:t>
            </a:r>
            <a:r>
              <a:rPr lang="ar-SA"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خط استوا ہوتا ہے جہاں</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r>
              <a:rPr lang="en-US"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(الف)  سمندر ہی سمندر ہے۔ </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(ب)  دن بڑے ہوتے ہیں۔ </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(ج)  راتیں بڑی ہوتی ہیں۔ </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(د) دن رات برابر ہوتے ہیں۔ </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ur-PK"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6</a:t>
            </a:r>
            <a:r>
              <a:rPr lang="ar-SA"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عجیب بات ہے کہ قطر کی لمبائی ہوتی ہے ہمیشہ نصف قطر سے</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r>
              <a:rPr lang="en-US"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(الف)  دگنی </a:t>
            </a:r>
            <a:endPar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endParaRP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(ب)  سہ گنی </a:t>
            </a:r>
            <a:endParaRPr lang="en-US" sz="2800" dirty="0">
              <a:latin typeface="Jameel Noori Nastaleeq" panose="02000503000000020004" pitchFamily="2" charset="-78"/>
              <a:ea typeface="Calibri" panose="020F0502020204030204" pitchFamily="34" charset="0"/>
              <a:cs typeface="Jameel Noori Nastaleeq" panose="02000503000000020004" pitchFamily="2" charset="-78"/>
            </a:endParaRP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(ج)  چار گنی </a:t>
            </a:r>
            <a:endParaRPr lang="en-US" sz="2800" dirty="0">
              <a:latin typeface="Jameel Noori Nastaleeq" panose="02000503000000020004" pitchFamily="2" charset="-78"/>
              <a:ea typeface="Calibri" panose="020F0502020204030204" pitchFamily="34" charset="0"/>
              <a:cs typeface="Jameel Noori Nastaleeq" panose="02000503000000020004" pitchFamily="2" charset="-78"/>
            </a:endParaRP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(د)  کئی گنا بڑی</a:t>
            </a:r>
            <a:endParaRPr lang="en-US" sz="2800" dirty="0">
              <a:effectLst/>
              <a:latin typeface="Jameel Noori Nastaleeq" panose="02000503000000020004" pitchFamily="2" charset="-78"/>
              <a:ea typeface="Calibri" panose="020F0502020204030204" pitchFamily="34" charset="0"/>
              <a:cs typeface="Jameel Noori Nastaleeq" panose="02000503000000020004" pitchFamily="2" charset="-78"/>
            </a:endParaRPr>
          </a:p>
        </p:txBody>
      </p:sp>
    </p:spTree>
    <p:extLst>
      <p:ext uri="{BB962C8B-B14F-4D97-AF65-F5344CB8AC3E}">
        <p14:creationId xmlns:p14="http://schemas.microsoft.com/office/powerpoint/2010/main" val="30127002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2371" y="0"/>
            <a:ext cx="11854149" cy="7877413"/>
          </a:xfrm>
          <a:prstGeom prst="rect">
            <a:avLst/>
          </a:prstGeom>
        </p:spPr>
        <p:txBody>
          <a:bodyPr wrap="square">
            <a:spAutoFit/>
          </a:bodyPr>
          <a:lstStyle/>
          <a:p>
            <a:pPr algn="r"/>
            <a:r>
              <a:rPr lang="ar-SA" sz="3600" dirty="0">
                <a:latin typeface="Jameel Noori Nastaleeq" panose="02000503000000020004" pitchFamily="2" charset="-78"/>
                <a:cs typeface="Jameel Noori Nastaleeq" panose="02000503000000020004" pitchFamily="2" charset="-78"/>
              </a:rPr>
              <a:t>س</a:t>
            </a:r>
            <a:r>
              <a:rPr lang="ar-SA" sz="3600" dirty="0">
                <a:solidFill>
                  <a:srgbClr val="FF0000"/>
                </a:solidFill>
                <a:latin typeface="Jameel Noori Nastaleeq" panose="02000503000000020004" pitchFamily="2" charset="-78"/>
                <a:cs typeface="Jameel Noori Nastaleeq" panose="02000503000000020004" pitchFamily="2" charset="-78"/>
              </a:rPr>
              <a:t>بق ابتدائی حساب" کے متن کے مطابق دیے ہوئے سوالوں کے جواب لکھیں۔ </a:t>
            </a:r>
            <a:r>
              <a:rPr lang="en-US" sz="3600" dirty="0">
                <a:solidFill>
                  <a:srgbClr val="FF0000"/>
                </a:solidFill>
                <a:latin typeface="Jameel Noori Nastaleeq" panose="02000503000000020004" pitchFamily="2" charset="-78"/>
                <a:cs typeface="Jameel Noori Nastaleeq" panose="02000503000000020004" pitchFamily="2" charset="-78"/>
              </a:rPr>
              <a:t> </a:t>
            </a:r>
          </a:p>
          <a:p>
            <a:pPr algn="r"/>
            <a:r>
              <a:rPr lang="ur-PK" sz="3600" dirty="0">
                <a:solidFill>
                  <a:srgbClr val="FF0000"/>
                </a:solidFill>
                <a:latin typeface="Jameel Noori Nastaleeq" panose="02000503000000020004" pitchFamily="2" charset="-78"/>
                <a:cs typeface="Jameel Noori Nastaleeq" panose="02000503000000020004" pitchFamily="2" charset="-78"/>
              </a:rPr>
              <a:t>1</a:t>
            </a:r>
            <a:r>
              <a:rPr lang="ar-SA" sz="3600" dirty="0" smtClean="0">
                <a:solidFill>
                  <a:srgbClr val="FF0000"/>
                </a:solidFill>
                <a:latin typeface="Jameel Noori Nastaleeq" panose="02000503000000020004" pitchFamily="2" charset="-78"/>
                <a:cs typeface="Jameel Noori Nastaleeq" panose="02000503000000020004" pitchFamily="2" charset="-78"/>
              </a:rPr>
              <a:t>۔ </a:t>
            </a:r>
            <a:r>
              <a:rPr lang="ar-SA" sz="3600" dirty="0">
                <a:solidFill>
                  <a:srgbClr val="FF0000"/>
                </a:solidFill>
                <a:latin typeface="Jameel Noori Nastaleeq" panose="02000503000000020004" pitchFamily="2" charset="-78"/>
                <a:cs typeface="Jameel Noori Nastaleeq" panose="02000503000000020004" pitchFamily="2" charset="-78"/>
              </a:rPr>
              <a:t>مصنف کے مطابق جمع کے قاعدے پر عمل کرنا آسان کیوں نہیں ہے</a:t>
            </a:r>
            <a:r>
              <a:rPr lang="ar-SA" sz="3600" dirty="0" smtClean="0">
                <a:solidFill>
                  <a:srgbClr val="FF0000"/>
                </a:solidFill>
                <a:latin typeface="Jameel Noori Nastaleeq" panose="02000503000000020004" pitchFamily="2" charset="-78"/>
                <a:cs typeface="Jameel Noori Nastaleeq" panose="02000503000000020004" pitchFamily="2" charset="-78"/>
              </a:rPr>
              <a:t>؟</a:t>
            </a:r>
            <a:r>
              <a:rPr lang="en-US" sz="3600" dirty="0">
                <a:solidFill>
                  <a:srgbClr val="FF0000"/>
                </a:solidFill>
                <a:latin typeface="Jameel Noori Nastaleeq" panose="02000503000000020004" pitchFamily="2" charset="-78"/>
                <a:cs typeface="Jameel Noori Nastaleeq" panose="02000503000000020004" pitchFamily="2" charset="-78"/>
              </a:rPr>
              <a:t> </a:t>
            </a:r>
          </a:p>
          <a:p>
            <a:pPr algn="r"/>
            <a:r>
              <a:rPr lang="ar-SA" sz="3600" dirty="0">
                <a:solidFill>
                  <a:srgbClr val="FF0000"/>
                </a:solidFill>
                <a:latin typeface="Jameel Noori Nastaleeq" panose="02000503000000020004" pitchFamily="2" charset="-78"/>
                <a:cs typeface="Jameel Noori Nastaleeq" panose="02000503000000020004" pitchFamily="2" charset="-78"/>
              </a:rPr>
              <a:t>جواب:۔ </a:t>
            </a:r>
            <a:endParaRPr lang="en-US" sz="3600" dirty="0">
              <a:solidFill>
                <a:srgbClr val="FF0000"/>
              </a:solidFill>
              <a:latin typeface="Jameel Noori Nastaleeq" panose="02000503000000020004" pitchFamily="2" charset="-78"/>
              <a:cs typeface="Jameel Noori Nastaleeq" panose="02000503000000020004" pitchFamily="2" charset="-78"/>
            </a:endParaRPr>
          </a:p>
          <a:p>
            <a:pPr algn="r"/>
            <a:r>
              <a:rPr lang="ar-SA" sz="3600" dirty="0">
                <a:latin typeface="Jameel Noori Nastaleeq" panose="02000503000000020004" pitchFamily="2" charset="-78"/>
                <a:cs typeface="Jameel Noori Nastaleeq" panose="02000503000000020004" pitchFamily="2" charset="-78"/>
              </a:rPr>
              <a:t>مصنف کے مطابق جمع کے قاعدے پر عمل کرنا خاص طور پر اس وقت مشکل ہوتا ہے جب لوگوں کے پاس وسائل کی کمی ہو، جیسے کہ مہنگائی کے دنوں میں جب سب کچھ خرچ ہو جاتا ہے اور کچھ بچت نہیں ہو پاتی</a:t>
            </a:r>
            <a:r>
              <a:rPr lang="ar-SA" sz="3600" dirty="0" smtClean="0">
                <a:latin typeface="Jameel Noori Nastaleeq" panose="02000503000000020004" pitchFamily="2" charset="-78"/>
                <a:cs typeface="Jameel Noori Nastaleeq" panose="02000503000000020004" pitchFamily="2" charset="-78"/>
              </a:rPr>
              <a:t>۔</a:t>
            </a:r>
            <a:r>
              <a:rPr lang="en-US" sz="3600" dirty="0">
                <a:latin typeface="Jameel Noori Nastaleeq" panose="02000503000000020004" pitchFamily="2" charset="-78"/>
                <a:cs typeface="Jameel Noori Nastaleeq" panose="02000503000000020004" pitchFamily="2" charset="-78"/>
              </a:rPr>
              <a:t> </a:t>
            </a:r>
          </a:p>
          <a:p>
            <a:pPr algn="r"/>
            <a:r>
              <a:rPr lang="ar-SA" sz="3600" dirty="0">
                <a:solidFill>
                  <a:srgbClr val="FF0000"/>
                </a:solidFill>
                <a:latin typeface="Jameel Noori Nastaleeq" panose="02000503000000020004" pitchFamily="2" charset="-78"/>
                <a:cs typeface="Jameel Noori Nastaleeq" panose="02000503000000020004" pitchFamily="2" charset="-78"/>
              </a:rPr>
              <a:t>(ب) تقسیم کرنے کا طریقہ کب آسان ہوتا ہے</a:t>
            </a:r>
            <a:r>
              <a:rPr lang="ar-SA" sz="3600" dirty="0" smtClean="0">
                <a:solidFill>
                  <a:srgbClr val="FF0000"/>
                </a:solidFill>
                <a:latin typeface="Jameel Noori Nastaleeq" panose="02000503000000020004" pitchFamily="2" charset="-78"/>
                <a:cs typeface="Jameel Noori Nastaleeq" panose="02000503000000020004" pitchFamily="2" charset="-78"/>
              </a:rPr>
              <a:t>؟</a:t>
            </a:r>
            <a:r>
              <a:rPr lang="en-US" sz="3600" dirty="0">
                <a:solidFill>
                  <a:srgbClr val="FF0000"/>
                </a:solidFill>
                <a:latin typeface="Jameel Noori Nastaleeq" panose="02000503000000020004" pitchFamily="2" charset="-78"/>
                <a:cs typeface="Jameel Noori Nastaleeq" panose="02000503000000020004" pitchFamily="2" charset="-78"/>
              </a:rPr>
              <a:t> </a:t>
            </a:r>
          </a:p>
          <a:p>
            <a:pPr algn="r"/>
            <a:r>
              <a:rPr lang="ar-SA" sz="3600" dirty="0">
                <a:solidFill>
                  <a:srgbClr val="FF0000"/>
                </a:solidFill>
                <a:latin typeface="Jameel Noori Nastaleeq" panose="02000503000000020004" pitchFamily="2" charset="-78"/>
                <a:cs typeface="Jameel Noori Nastaleeq" panose="02000503000000020004" pitchFamily="2" charset="-78"/>
              </a:rPr>
              <a:t>جواب: </a:t>
            </a:r>
            <a:r>
              <a:rPr lang="ar-SA" sz="3600" dirty="0">
                <a:latin typeface="Jameel Noori Nastaleeq" panose="02000503000000020004" pitchFamily="2" charset="-78"/>
                <a:cs typeface="Jameel Noori Nastaleeq" panose="02000503000000020004" pitchFamily="2" charset="-78"/>
              </a:rPr>
              <a:t>تقسیم کا طریقہ اس وقت آسان ہوتا ہے جب </a:t>
            </a:r>
            <a:r>
              <a:rPr lang="ar-SA" sz="3600" dirty="0" smtClean="0">
                <a:latin typeface="Jameel Noori Nastaleeq" panose="02000503000000020004" pitchFamily="2" charset="-78"/>
                <a:cs typeface="Jameel Noori Nastaleeq" panose="02000503000000020004" pitchFamily="2" charset="-78"/>
              </a:rPr>
              <a:t>انسان اپنے </a:t>
            </a:r>
            <a:r>
              <a:rPr lang="ar-SA" sz="3600" dirty="0">
                <a:latin typeface="Jameel Noori Nastaleeq" panose="02000503000000020004" pitchFamily="2" charset="-78"/>
                <a:cs typeface="Jameel Noori Nastaleeq" panose="02000503000000020004" pitchFamily="2" charset="-78"/>
              </a:rPr>
              <a:t>حقوق محفوظ رکھے اور فرائض دوسروں میں بانٹ دے۔ جب لوگ باہمی طور پر مل کر کام کرتے ہیں تو تقسیم کا عمل زیادہ آسان ہو جاتا ہے</a:t>
            </a:r>
            <a:r>
              <a:rPr lang="ar-SA" sz="3600" dirty="0" smtClean="0">
                <a:latin typeface="Jameel Noori Nastaleeq" panose="02000503000000020004" pitchFamily="2" charset="-78"/>
                <a:cs typeface="Jameel Noori Nastaleeq" panose="02000503000000020004" pitchFamily="2" charset="-78"/>
              </a:rPr>
              <a:t>۔</a:t>
            </a:r>
            <a:r>
              <a:rPr lang="en-US" sz="3600" dirty="0">
                <a:latin typeface="Jameel Noori Nastaleeq" panose="02000503000000020004" pitchFamily="2" charset="-78"/>
                <a:cs typeface="Jameel Noori Nastaleeq" panose="02000503000000020004" pitchFamily="2" charset="-78"/>
              </a:rPr>
              <a:t> </a:t>
            </a:r>
          </a:p>
          <a:p>
            <a:pPr algn="r"/>
            <a:r>
              <a:rPr lang="ar-SA" sz="3600" dirty="0">
                <a:solidFill>
                  <a:srgbClr val="FF0000"/>
                </a:solidFill>
                <a:latin typeface="Jameel Noori Nastaleeq" panose="02000503000000020004" pitchFamily="2" charset="-78"/>
                <a:cs typeface="Jameel Noori Nastaleeq" panose="02000503000000020004" pitchFamily="2" charset="-78"/>
              </a:rPr>
              <a:t>( ج) مصنف کی طالب علمی کے زمانے میں الجبرا کا خاص مصرف کیا تھا </a:t>
            </a:r>
            <a:r>
              <a:rPr lang="ar-SA" sz="3600" dirty="0" smtClean="0">
                <a:solidFill>
                  <a:srgbClr val="FF0000"/>
                </a:solidFill>
                <a:latin typeface="Jameel Noori Nastaleeq" panose="02000503000000020004" pitchFamily="2" charset="-78"/>
                <a:cs typeface="Jameel Noori Nastaleeq" panose="02000503000000020004" pitchFamily="2" charset="-78"/>
              </a:rPr>
              <a:t>؟</a:t>
            </a:r>
            <a:r>
              <a:rPr lang="en-US" sz="3600" dirty="0">
                <a:solidFill>
                  <a:srgbClr val="FF0000"/>
                </a:solidFill>
                <a:latin typeface="Jameel Noori Nastaleeq" panose="02000503000000020004" pitchFamily="2" charset="-78"/>
                <a:cs typeface="Jameel Noori Nastaleeq" panose="02000503000000020004" pitchFamily="2" charset="-78"/>
              </a:rPr>
              <a:t> </a:t>
            </a:r>
          </a:p>
          <a:p>
            <a:pPr algn="r"/>
            <a:r>
              <a:rPr lang="ar-SA" sz="3600" dirty="0">
                <a:solidFill>
                  <a:srgbClr val="FF0000"/>
                </a:solidFill>
                <a:latin typeface="Jameel Noori Nastaleeq" panose="02000503000000020004" pitchFamily="2" charset="-78"/>
                <a:cs typeface="Jameel Noori Nastaleeq" panose="02000503000000020004" pitchFamily="2" charset="-78"/>
              </a:rPr>
              <a:t>جواب:۔ </a:t>
            </a:r>
            <a:endParaRPr lang="en-US" sz="3600" dirty="0">
              <a:solidFill>
                <a:srgbClr val="FF0000"/>
              </a:solidFill>
              <a:latin typeface="Jameel Noori Nastaleeq" panose="02000503000000020004" pitchFamily="2" charset="-78"/>
              <a:cs typeface="Jameel Noori Nastaleeq" panose="02000503000000020004" pitchFamily="2" charset="-78"/>
            </a:endParaRPr>
          </a:p>
          <a:p>
            <a:pPr algn="r"/>
            <a:r>
              <a:rPr lang="ar-SA" sz="3600" dirty="0">
                <a:latin typeface="Jameel Noori Nastaleeq" panose="02000503000000020004" pitchFamily="2" charset="-78"/>
                <a:cs typeface="Jameel Noori Nastaleeq" panose="02000503000000020004" pitchFamily="2" charset="-78"/>
              </a:rPr>
              <a:t>مصنف کے مطابق ان کی طالب علمی کے زمانے میں الجبرا کا خاص مصرف سکولوں میں طلبہ کو فیل کرنے کے لیے تھا۔ اس کا کوئی عملی استعمال نہیں تھا سواۓ امتحانات کے دوران اس سے فیل کرنے کے۔ </a:t>
            </a:r>
            <a:endParaRPr lang="en-US" sz="3600" dirty="0">
              <a:latin typeface="Jameel Noori Nastaleeq" panose="02000503000000020004" pitchFamily="2" charset="-78"/>
              <a:cs typeface="Jameel Noori Nastaleeq" panose="02000503000000020004" pitchFamily="2" charset="-78"/>
            </a:endParaRPr>
          </a:p>
          <a:p>
            <a:pPr algn="r"/>
            <a:r>
              <a:rPr lang="en-US" sz="3600" dirty="0">
                <a:latin typeface="Jameel Noori Nastaleeq" panose="02000503000000020004" pitchFamily="2" charset="-78"/>
                <a:cs typeface="Jameel Noori Nastaleeq" panose="02000503000000020004" pitchFamily="2" charset="-78"/>
              </a:rPr>
              <a:t> </a:t>
            </a:r>
          </a:p>
          <a:p>
            <a:pPr algn="r">
              <a:lnSpc>
                <a:spcPct val="107000"/>
              </a:lnSpc>
              <a:spcAft>
                <a:spcPts val="800"/>
              </a:spcAft>
            </a:pPr>
            <a:endParaRPr lang="en-US" sz="3600" dirty="0">
              <a:effectLst/>
              <a:latin typeface="Jameel Noori Nastaleeq" panose="02000503000000020004" pitchFamily="2" charset="-78"/>
              <a:ea typeface="Calibri" panose="020F0502020204030204" pitchFamily="34" charset="0"/>
              <a:cs typeface="Jameel Noori Nastaleeq" panose="02000503000000020004" pitchFamily="2" charset="-78"/>
            </a:endParaRPr>
          </a:p>
        </p:txBody>
      </p:sp>
    </p:spTree>
    <p:extLst>
      <p:ext uri="{BB962C8B-B14F-4D97-AF65-F5344CB8AC3E}">
        <p14:creationId xmlns:p14="http://schemas.microsoft.com/office/powerpoint/2010/main" val="31470149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5387" y="-128528"/>
            <a:ext cx="11523643" cy="6986528"/>
          </a:xfrm>
          <a:prstGeom prst="rect">
            <a:avLst/>
          </a:prstGeom>
        </p:spPr>
        <p:txBody>
          <a:bodyPr wrap="square">
            <a:spAutoFit/>
          </a:bodyPr>
          <a:lstStyle/>
          <a:p>
            <a:pPr algn="r"/>
            <a:r>
              <a:rPr lang="en-US" sz="3200" dirty="0">
                <a:latin typeface="Jameel Noori Nastaleeq" panose="02000503000000020004" pitchFamily="2" charset="-78"/>
                <a:cs typeface="Jameel Noori Nastaleeq" panose="02000503000000020004" pitchFamily="2" charset="-78"/>
              </a:rPr>
              <a:t> </a:t>
            </a:r>
          </a:p>
          <a:p>
            <a:pPr algn="r"/>
            <a:r>
              <a:rPr lang="ar-SA" sz="3200" dirty="0">
                <a:solidFill>
                  <a:srgbClr val="FF0000"/>
                </a:solidFill>
                <a:latin typeface="Jameel Noori Nastaleeq" panose="02000503000000020004" pitchFamily="2" charset="-78"/>
                <a:cs typeface="Jameel Noori Nastaleeq" panose="02000503000000020004" pitchFamily="2" charset="-78"/>
              </a:rPr>
              <a:t>(ہ)  مستطیل کے چار کی بجائے پانچ یا چھے ضلعے کر دینے سے مصنف کیا مراد لیتے ہیں</a:t>
            </a:r>
            <a:r>
              <a:rPr lang="ar-SA" sz="3200" dirty="0" smtClean="0">
                <a:solidFill>
                  <a:srgbClr val="FF0000"/>
                </a:solidFill>
                <a:latin typeface="Jameel Noori Nastaleeq" panose="02000503000000020004" pitchFamily="2" charset="-78"/>
                <a:cs typeface="Jameel Noori Nastaleeq" panose="02000503000000020004" pitchFamily="2" charset="-78"/>
              </a:rPr>
              <a:t>؟</a:t>
            </a:r>
            <a:r>
              <a:rPr lang="en-US" sz="3200" dirty="0">
                <a:solidFill>
                  <a:srgbClr val="FF0000"/>
                </a:solidFill>
                <a:latin typeface="Jameel Noori Nastaleeq" panose="02000503000000020004" pitchFamily="2" charset="-78"/>
                <a:cs typeface="Jameel Noori Nastaleeq" panose="02000503000000020004" pitchFamily="2" charset="-78"/>
              </a:rPr>
              <a:t> </a:t>
            </a:r>
          </a:p>
          <a:p>
            <a:pPr algn="r"/>
            <a:r>
              <a:rPr lang="en-US" sz="3200" dirty="0">
                <a:latin typeface="Jameel Noori Nastaleeq" panose="02000503000000020004" pitchFamily="2" charset="-78"/>
                <a:cs typeface="Jameel Noori Nastaleeq" panose="02000503000000020004" pitchFamily="2" charset="-78"/>
              </a:rPr>
              <a:t>: </a:t>
            </a:r>
            <a:r>
              <a:rPr lang="ar-SA" sz="3200" dirty="0">
                <a:latin typeface="Jameel Noori Nastaleeq" panose="02000503000000020004" pitchFamily="2" charset="-78"/>
                <a:cs typeface="Jameel Noori Nastaleeq" panose="02000503000000020004" pitchFamily="2" charset="-78"/>
              </a:rPr>
              <a:t>مصنف مستطیل کے ضلعوں میں رد و بدل کرنے کو ایک علامتی بات کے طور پر لیتے ہیں یعنی اگر ہم مستطیل کے ضلعوں کو تبدیل کر سکتے ہیں تو دیگر چیزوں میں تبدیلی بھی ممکن ہے، جیسے سیاسی نظام میں تبدیلی </a:t>
            </a:r>
            <a:r>
              <a:rPr lang="ar-SA" sz="3200" dirty="0" smtClean="0">
                <a:latin typeface="Jameel Noori Nastaleeq" panose="02000503000000020004" pitchFamily="2" charset="-78"/>
                <a:cs typeface="Jameel Noori Nastaleeq" panose="02000503000000020004" pitchFamily="2" charset="-78"/>
              </a:rPr>
              <a:t>۔</a:t>
            </a:r>
            <a:r>
              <a:rPr lang="en-US" sz="3200" dirty="0">
                <a:latin typeface="Jameel Noori Nastaleeq" panose="02000503000000020004" pitchFamily="2" charset="-78"/>
                <a:cs typeface="Jameel Noori Nastaleeq" panose="02000503000000020004" pitchFamily="2" charset="-78"/>
              </a:rPr>
              <a:t> </a:t>
            </a:r>
          </a:p>
          <a:p>
            <a:pPr algn="r"/>
            <a:r>
              <a:rPr lang="ar-SA" sz="3200" dirty="0">
                <a:solidFill>
                  <a:srgbClr val="FF0000"/>
                </a:solidFill>
                <a:latin typeface="Jameel Noori Nastaleeq" panose="02000503000000020004" pitchFamily="2" charset="-78"/>
                <a:cs typeface="Jameel Noori Nastaleeq" panose="02000503000000020004" pitchFamily="2" charset="-78"/>
              </a:rPr>
              <a:t>( و) مصنف کے نزدیک خط کی کتنی قسمیں ہیں اور وہ کون کون سی ہیں</a:t>
            </a:r>
            <a:r>
              <a:rPr lang="ar-SA" sz="3200" dirty="0" smtClean="0">
                <a:solidFill>
                  <a:srgbClr val="FF0000"/>
                </a:solidFill>
                <a:latin typeface="Jameel Noori Nastaleeq" panose="02000503000000020004" pitchFamily="2" charset="-78"/>
                <a:cs typeface="Jameel Noori Nastaleeq" panose="02000503000000020004" pitchFamily="2" charset="-78"/>
              </a:rPr>
              <a:t>؟</a:t>
            </a:r>
            <a:r>
              <a:rPr lang="en-US" sz="3200" dirty="0">
                <a:solidFill>
                  <a:srgbClr val="FF0000"/>
                </a:solidFill>
                <a:latin typeface="Jameel Noori Nastaleeq" panose="02000503000000020004" pitchFamily="2" charset="-78"/>
                <a:cs typeface="Jameel Noori Nastaleeq" panose="02000503000000020004" pitchFamily="2" charset="-78"/>
              </a:rPr>
              <a:t> </a:t>
            </a:r>
          </a:p>
          <a:p>
            <a:pPr algn="r"/>
            <a:r>
              <a:rPr lang="ar-SA" sz="3200" dirty="0">
                <a:solidFill>
                  <a:srgbClr val="FF0000"/>
                </a:solidFill>
                <a:latin typeface="Jameel Noori Nastaleeq" panose="02000503000000020004" pitchFamily="2" charset="-78"/>
                <a:cs typeface="Jameel Noori Nastaleeq" panose="02000503000000020004" pitchFamily="2" charset="-78"/>
              </a:rPr>
              <a:t>جواب :۔ </a:t>
            </a:r>
            <a:endParaRPr lang="en-US" sz="3200" dirty="0">
              <a:solidFill>
                <a:srgbClr val="FF0000"/>
              </a:solidFill>
              <a:latin typeface="Jameel Noori Nastaleeq" panose="02000503000000020004" pitchFamily="2" charset="-78"/>
              <a:cs typeface="Jameel Noori Nastaleeq" panose="02000503000000020004" pitchFamily="2" charset="-78"/>
            </a:endParaRPr>
          </a:p>
          <a:p>
            <a:pPr algn="r"/>
            <a:r>
              <a:rPr lang="ar-SA" sz="3200" dirty="0">
                <a:latin typeface="Jameel Noori Nastaleeq" panose="02000503000000020004" pitchFamily="2" charset="-78"/>
                <a:cs typeface="Jameel Noori Nastaleeq" panose="02000503000000020004" pitchFamily="2" charset="-78"/>
              </a:rPr>
              <a:t>مصنف کے مطابق خط کی چھے قسمیں ہیں</a:t>
            </a:r>
            <a:r>
              <a:rPr lang="en-US" sz="3200" dirty="0" smtClean="0">
                <a:latin typeface="Jameel Noori Nastaleeq" panose="02000503000000020004" pitchFamily="2" charset="-78"/>
                <a:cs typeface="Jameel Noori Nastaleeq" panose="02000503000000020004" pitchFamily="2" charset="-78"/>
              </a:rPr>
              <a:t>:</a:t>
            </a:r>
            <a:r>
              <a:rPr lang="en-US" sz="3200" dirty="0">
                <a:latin typeface="Jameel Noori Nastaleeq" panose="02000503000000020004" pitchFamily="2" charset="-78"/>
                <a:cs typeface="Jameel Noori Nastaleeq" panose="02000503000000020004" pitchFamily="2" charset="-78"/>
              </a:rPr>
              <a:t> </a:t>
            </a:r>
          </a:p>
          <a:p>
            <a:pPr algn="r"/>
            <a:r>
              <a:rPr lang="ur-PK" sz="3200" dirty="0">
                <a:latin typeface="Jameel Noori Nastaleeq" panose="02000503000000020004" pitchFamily="2" charset="-78"/>
                <a:cs typeface="Jameel Noori Nastaleeq" panose="02000503000000020004" pitchFamily="2" charset="-78"/>
              </a:rPr>
              <a:t>1</a:t>
            </a:r>
            <a:r>
              <a:rPr lang="ar-SA" sz="3200" dirty="0" smtClean="0">
                <a:latin typeface="Jameel Noori Nastaleeq" panose="02000503000000020004" pitchFamily="2" charset="-78"/>
                <a:cs typeface="Jameel Noori Nastaleeq" panose="02000503000000020004" pitchFamily="2" charset="-78"/>
              </a:rPr>
              <a:t>۔ </a:t>
            </a:r>
            <a:r>
              <a:rPr lang="ar-SA" sz="3200" dirty="0">
                <a:latin typeface="Jameel Noori Nastaleeq" panose="02000503000000020004" pitchFamily="2" charset="-78"/>
                <a:cs typeface="Jameel Noori Nastaleeq" panose="02000503000000020004" pitchFamily="2" charset="-78"/>
              </a:rPr>
              <a:t>خطِ </a:t>
            </a:r>
            <a:r>
              <a:rPr lang="ar-SA" sz="3200" dirty="0" smtClean="0">
                <a:latin typeface="Jameel Noori Nastaleeq" panose="02000503000000020004" pitchFamily="2" charset="-78"/>
                <a:cs typeface="Jameel Noori Nastaleeq" panose="02000503000000020004" pitchFamily="2" charset="-78"/>
              </a:rPr>
              <a:t>مستقیم</a:t>
            </a:r>
            <a:r>
              <a:rPr lang="en-US" sz="3200" dirty="0">
                <a:latin typeface="Jameel Noori Nastaleeq" panose="02000503000000020004" pitchFamily="2" charset="-78"/>
                <a:cs typeface="Jameel Noori Nastaleeq" panose="02000503000000020004" pitchFamily="2" charset="-78"/>
              </a:rPr>
              <a:t> </a:t>
            </a:r>
          </a:p>
          <a:p>
            <a:pPr algn="r"/>
            <a:r>
              <a:rPr lang="ur-PK" sz="3200" dirty="0">
                <a:latin typeface="Jameel Noori Nastaleeq" panose="02000503000000020004" pitchFamily="2" charset="-78"/>
                <a:cs typeface="Jameel Noori Nastaleeq" panose="02000503000000020004" pitchFamily="2" charset="-78"/>
              </a:rPr>
              <a:t>2</a:t>
            </a:r>
            <a:r>
              <a:rPr lang="ar-SA" sz="3200" dirty="0" smtClean="0">
                <a:latin typeface="Jameel Noori Nastaleeq" panose="02000503000000020004" pitchFamily="2" charset="-78"/>
                <a:cs typeface="Jameel Noori Nastaleeq" panose="02000503000000020004" pitchFamily="2" charset="-78"/>
              </a:rPr>
              <a:t>۔ </a:t>
            </a:r>
            <a:r>
              <a:rPr lang="ar-SA" sz="3200" dirty="0">
                <a:latin typeface="Jameel Noori Nastaleeq" panose="02000503000000020004" pitchFamily="2" charset="-78"/>
                <a:cs typeface="Jameel Noori Nastaleeq" panose="02000503000000020004" pitchFamily="2" charset="-78"/>
              </a:rPr>
              <a:t>خطِ </a:t>
            </a:r>
            <a:r>
              <a:rPr lang="ar-SA" sz="3200" dirty="0" smtClean="0">
                <a:latin typeface="Jameel Noori Nastaleeq" panose="02000503000000020004" pitchFamily="2" charset="-78"/>
                <a:cs typeface="Jameel Noori Nastaleeq" panose="02000503000000020004" pitchFamily="2" charset="-78"/>
              </a:rPr>
              <a:t>مخنی</a:t>
            </a:r>
            <a:r>
              <a:rPr lang="en-US" sz="3200" dirty="0">
                <a:latin typeface="Jameel Noori Nastaleeq" panose="02000503000000020004" pitchFamily="2" charset="-78"/>
                <a:cs typeface="Jameel Noori Nastaleeq" panose="02000503000000020004" pitchFamily="2" charset="-78"/>
              </a:rPr>
              <a:t> </a:t>
            </a:r>
          </a:p>
          <a:p>
            <a:pPr algn="r"/>
            <a:r>
              <a:rPr lang="ur-PK" sz="3200" dirty="0">
                <a:latin typeface="Jameel Noori Nastaleeq" panose="02000503000000020004" pitchFamily="2" charset="-78"/>
                <a:cs typeface="Jameel Noori Nastaleeq" panose="02000503000000020004" pitchFamily="2" charset="-78"/>
              </a:rPr>
              <a:t>3</a:t>
            </a:r>
            <a:r>
              <a:rPr lang="ar-SA" sz="3200" dirty="0" smtClean="0">
                <a:latin typeface="Jameel Noori Nastaleeq" panose="02000503000000020004" pitchFamily="2" charset="-78"/>
                <a:cs typeface="Jameel Noori Nastaleeq" panose="02000503000000020004" pitchFamily="2" charset="-78"/>
              </a:rPr>
              <a:t>۔ </a:t>
            </a:r>
            <a:r>
              <a:rPr lang="ar-SA" sz="3200" dirty="0">
                <a:latin typeface="Jameel Noori Nastaleeq" panose="02000503000000020004" pitchFamily="2" charset="-78"/>
                <a:cs typeface="Jameel Noori Nastaleeq" panose="02000503000000020004" pitchFamily="2" charset="-78"/>
              </a:rPr>
              <a:t>خطِ </a:t>
            </a:r>
            <a:r>
              <a:rPr lang="ar-SA" sz="3200" dirty="0" smtClean="0">
                <a:latin typeface="Jameel Noori Nastaleeq" panose="02000503000000020004" pitchFamily="2" charset="-78"/>
                <a:cs typeface="Jameel Noori Nastaleeq" panose="02000503000000020004" pitchFamily="2" charset="-78"/>
              </a:rPr>
              <a:t>تقدیر</a:t>
            </a:r>
            <a:r>
              <a:rPr lang="en-US" sz="3200" dirty="0">
                <a:latin typeface="Jameel Noori Nastaleeq" panose="02000503000000020004" pitchFamily="2" charset="-78"/>
                <a:cs typeface="Jameel Noori Nastaleeq" panose="02000503000000020004" pitchFamily="2" charset="-78"/>
              </a:rPr>
              <a:t> </a:t>
            </a:r>
          </a:p>
          <a:p>
            <a:pPr algn="r"/>
            <a:r>
              <a:rPr lang="ur-PK" sz="3200" dirty="0">
                <a:latin typeface="Jameel Noori Nastaleeq" panose="02000503000000020004" pitchFamily="2" charset="-78"/>
                <a:cs typeface="Jameel Noori Nastaleeq" panose="02000503000000020004" pitchFamily="2" charset="-78"/>
              </a:rPr>
              <a:t>4</a:t>
            </a:r>
            <a:r>
              <a:rPr lang="ar-SA" sz="3200" dirty="0" smtClean="0">
                <a:latin typeface="Jameel Noori Nastaleeq" panose="02000503000000020004" pitchFamily="2" charset="-78"/>
                <a:cs typeface="Jameel Noori Nastaleeq" panose="02000503000000020004" pitchFamily="2" charset="-78"/>
              </a:rPr>
              <a:t>۔ </a:t>
            </a:r>
            <a:r>
              <a:rPr lang="ar-SA" sz="3200" dirty="0">
                <a:latin typeface="Jameel Noori Nastaleeq" panose="02000503000000020004" pitchFamily="2" charset="-78"/>
                <a:cs typeface="Jameel Noori Nastaleeq" panose="02000503000000020004" pitchFamily="2" charset="-78"/>
              </a:rPr>
              <a:t>خطِ بیرنگ</a:t>
            </a:r>
            <a:endParaRPr lang="en-US" sz="3200" dirty="0">
              <a:latin typeface="Jameel Noori Nastaleeq" panose="02000503000000020004" pitchFamily="2" charset="-78"/>
              <a:cs typeface="Jameel Noori Nastaleeq" panose="02000503000000020004" pitchFamily="2" charset="-78"/>
            </a:endParaRPr>
          </a:p>
          <a:p>
            <a:pPr algn="r"/>
            <a:r>
              <a:rPr lang="ur-PK" sz="3200" dirty="0">
                <a:latin typeface="Jameel Noori Nastaleeq" panose="02000503000000020004" pitchFamily="2" charset="-78"/>
                <a:cs typeface="Jameel Noori Nastaleeq" panose="02000503000000020004" pitchFamily="2" charset="-78"/>
              </a:rPr>
              <a:t>5</a:t>
            </a:r>
            <a:r>
              <a:rPr lang="ar-SA" sz="3200" dirty="0" smtClean="0">
                <a:latin typeface="Jameel Noori Nastaleeq" panose="02000503000000020004" pitchFamily="2" charset="-78"/>
                <a:cs typeface="Jameel Noori Nastaleeq" panose="02000503000000020004" pitchFamily="2" charset="-78"/>
              </a:rPr>
              <a:t>۔  </a:t>
            </a:r>
            <a:r>
              <a:rPr lang="ar-SA" sz="3200" dirty="0">
                <a:latin typeface="Jameel Noori Nastaleeq" panose="02000503000000020004" pitchFamily="2" charset="-78"/>
                <a:cs typeface="Jameel Noori Nastaleeq" panose="02000503000000020004" pitchFamily="2" charset="-78"/>
              </a:rPr>
              <a:t>خطِ شکستہ</a:t>
            </a:r>
            <a:endParaRPr lang="en-US" sz="3200" dirty="0">
              <a:latin typeface="Jameel Noori Nastaleeq" panose="02000503000000020004" pitchFamily="2" charset="-78"/>
              <a:cs typeface="Jameel Noori Nastaleeq" panose="02000503000000020004" pitchFamily="2" charset="-78"/>
            </a:endParaRPr>
          </a:p>
          <a:p>
            <a:pPr algn="r"/>
            <a:r>
              <a:rPr lang="ur-PK" sz="3200" dirty="0">
                <a:latin typeface="Jameel Noori Nastaleeq" panose="02000503000000020004" pitchFamily="2" charset="-78"/>
                <a:cs typeface="Jameel Noori Nastaleeq" panose="02000503000000020004" pitchFamily="2" charset="-78"/>
              </a:rPr>
              <a:t>6</a:t>
            </a:r>
            <a:r>
              <a:rPr lang="ar-SA" sz="3200" dirty="0" smtClean="0">
                <a:latin typeface="Jameel Noori Nastaleeq" panose="02000503000000020004" pitchFamily="2" charset="-78"/>
                <a:cs typeface="Jameel Noori Nastaleeq" panose="02000503000000020004" pitchFamily="2" charset="-78"/>
              </a:rPr>
              <a:t>۔ </a:t>
            </a:r>
            <a:r>
              <a:rPr lang="ar-SA" sz="3200" dirty="0">
                <a:latin typeface="Jameel Noori Nastaleeq" panose="02000503000000020004" pitchFamily="2" charset="-78"/>
                <a:cs typeface="Jameel Noori Nastaleeq" panose="02000503000000020004" pitchFamily="2" charset="-78"/>
              </a:rPr>
              <a:t>خطِ استوا </a:t>
            </a:r>
            <a:endParaRPr lang="en-US" sz="3200" dirty="0">
              <a:latin typeface="Jameel Noori Nastaleeq" panose="02000503000000020004" pitchFamily="2" charset="-78"/>
              <a:cs typeface="Jameel Noori Nastaleeq" panose="02000503000000020004" pitchFamily="2" charset="-78"/>
            </a:endParaRPr>
          </a:p>
          <a:p>
            <a:pPr algn="r"/>
            <a:endParaRPr lang="en-US" sz="3200" dirty="0">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2102522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16452" y="249788"/>
            <a:ext cx="8682273" cy="4677242"/>
          </a:xfrm>
          <a:prstGeom prst="rect">
            <a:avLst/>
          </a:prstGeom>
        </p:spPr>
        <p:txBody>
          <a:bodyPr wrap="square">
            <a:spAutoFit/>
          </a:bodyPr>
          <a:lstStyle/>
          <a:p>
            <a:pPr algn="r">
              <a:lnSpc>
                <a:spcPct val="107000"/>
              </a:lnSpc>
              <a:spcAft>
                <a:spcPts val="800"/>
              </a:spcAft>
            </a:pPr>
            <a:r>
              <a:rPr lang="en-US" sz="36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36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مصنف نے دائرے کے گول ہونے کی کیا وجہ لکھی ہے؟</a:t>
            </a:r>
            <a:endParaRPr lang="en-US" sz="36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endParaRPr>
          </a:p>
          <a:p>
            <a:pPr algn="r">
              <a:lnSpc>
                <a:spcPct val="107000"/>
              </a:lnSpc>
              <a:spcAft>
                <a:spcPts val="800"/>
              </a:spcAft>
            </a:pPr>
            <a:r>
              <a:rPr lang="en-US" sz="36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en-US" sz="36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36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جواب:۔</a:t>
            </a:r>
            <a:endParaRPr lang="en-US" sz="36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endParaRPr>
          </a:p>
          <a:p>
            <a:pPr algn="r"/>
            <a:r>
              <a:rPr lang="ar-SA" sz="3600" dirty="0">
                <a:latin typeface="Jameel Noori Nastaleeq" panose="02000503000000020004" pitchFamily="2" charset="-78"/>
                <a:ea typeface="Calibri" panose="020F0502020204030204" pitchFamily="34" charset="0"/>
                <a:cs typeface="Jameel Noori Nastaleeq" panose="02000503000000020004" pitchFamily="2" charset="-78"/>
              </a:rPr>
              <a:t>مصنف کے مطابق دائرہ ہمیشہ گول ہوتا ہے کیونکہ پرانے زمانے میں یہ فیصلہ کر لیا گیا تھا کہ دائرہ ہمیشہ گول ہی ہوگا ، اور یہ روایت آج تک چل رہی ہے۔</a:t>
            </a:r>
            <a:endParaRPr lang="en-US" sz="3600" dirty="0">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3625536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4689" y="396375"/>
            <a:ext cx="11443580" cy="6635663"/>
          </a:xfrm>
          <a:prstGeom prst="rect">
            <a:avLst/>
          </a:prstGeom>
        </p:spPr>
        <p:txBody>
          <a:bodyPr wrap="square">
            <a:spAutoFit/>
          </a:bodyPr>
          <a:lstStyle/>
          <a:p>
            <a:pPr algn="r">
              <a:lnSpc>
                <a:spcPct val="107000"/>
              </a:lnSpc>
              <a:spcAft>
                <a:spcPts val="800"/>
              </a:spcAft>
            </a:pPr>
            <a:r>
              <a:rPr lang="ar-SA" sz="40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سبق "  ابتدائی حساب " کے متن کے حوالے سے دیے ہوئے جملوں میں خالی جگہ پر کریں</a:t>
            </a:r>
            <a:r>
              <a:rPr lang="ar-SA" sz="40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en-US" sz="40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40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الف ) </a:t>
            </a:r>
            <a:r>
              <a:rPr lang="ar-SA" sz="4000" dirty="0">
                <a:latin typeface="Jameel Noori Nastaleeq" panose="02000503000000020004" pitchFamily="2" charset="-78"/>
                <a:ea typeface="Calibri" panose="020F0502020204030204" pitchFamily="34" charset="0"/>
                <a:cs typeface="Jameel Noori Nastaleeq" panose="02000503000000020004" pitchFamily="2" charset="-78"/>
              </a:rPr>
              <a:t>قاعدہ وہی اچھا ہے جس میں    </a:t>
            </a:r>
            <a:r>
              <a:rPr lang="ar-SA" sz="4000" dirty="0" smtClean="0">
                <a:latin typeface="Jameel Noori Nastaleeq" panose="02000503000000020004" pitchFamily="2" charset="-78"/>
                <a:ea typeface="Calibri" panose="020F0502020204030204" pitchFamily="34" charset="0"/>
                <a:cs typeface="Jameel Noori Nastaleeq" panose="02000503000000020004" pitchFamily="2" charset="-78"/>
              </a:rPr>
              <a:t>۔۔۔</a:t>
            </a:r>
            <a:r>
              <a:rPr lang="ar-SA" sz="4000" dirty="0"/>
              <a:t> </a:t>
            </a:r>
            <a:r>
              <a:rPr lang="ar-SA" sz="4000" dirty="0">
                <a:solidFill>
                  <a:srgbClr val="FF0000"/>
                </a:solidFill>
              </a:rPr>
              <a:t>حاصل جمع</a:t>
            </a:r>
            <a:r>
              <a:rPr lang="ar-SA" sz="4000" dirty="0" smtClean="0">
                <a:latin typeface="Jameel Noori Nastaleeq" panose="02000503000000020004" pitchFamily="2" charset="-78"/>
                <a:ea typeface="Calibri" panose="020F0502020204030204" pitchFamily="34" charset="0"/>
                <a:cs typeface="Jameel Noori Nastaleeq" panose="02000503000000020004" pitchFamily="2" charset="-78"/>
              </a:rPr>
              <a:t>۔۔۔۔ </a:t>
            </a:r>
            <a:r>
              <a:rPr lang="ar-SA" sz="4000" dirty="0">
                <a:latin typeface="Jameel Noori Nastaleeq" panose="02000503000000020004" pitchFamily="2" charset="-78"/>
                <a:ea typeface="Calibri" panose="020F0502020204030204" pitchFamily="34" charset="0"/>
                <a:cs typeface="Jameel Noori Nastaleeq" panose="02000503000000020004" pitchFamily="2" charset="-78"/>
              </a:rPr>
              <a:t>زیادہ سے زیادہ آئے</a:t>
            </a:r>
            <a:r>
              <a:rPr lang="ar-SA" sz="4000" dirty="0" smtClean="0">
                <a:latin typeface="Jameel Noori Nastaleeq" panose="02000503000000020004" pitchFamily="2" charset="-78"/>
                <a:ea typeface="Calibri" panose="020F0502020204030204" pitchFamily="34" charset="0"/>
                <a:cs typeface="Jameel Noori Nastaleeq" panose="02000503000000020004" pitchFamily="2" charset="-78"/>
              </a:rPr>
              <a:t>۔</a:t>
            </a:r>
            <a:r>
              <a:rPr lang="en-US" sz="40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40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ب) </a:t>
            </a:r>
            <a:r>
              <a:rPr lang="ar-SA" sz="4000" dirty="0">
                <a:latin typeface="Jameel Noori Nastaleeq" panose="02000503000000020004" pitchFamily="2" charset="-78"/>
                <a:ea typeface="Calibri" panose="020F0502020204030204" pitchFamily="34" charset="0"/>
                <a:cs typeface="Jameel Noori Nastaleeq" panose="02000503000000020004" pitchFamily="2" charset="-78"/>
              </a:rPr>
              <a:t>بعض عدد خود نکل جاتے ہیں ، بعضوں کو </a:t>
            </a:r>
            <a:r>
              <a:rPr lang="ar-SA" sz="4000" dirty="0" smtClean="0">
                <a:latin typeface="Jameel Noori Nastaleeq" panose="02000503000000020004" pitchFamily="2" charset="-78"/>
                <a:ea typeface="Calibri" panose="020F0502020204030204" pitchFamily="34" charset="0"/>
                <a:cs typeface="Jameel Noori Nastaleeq" panose="02000503000000020004" pitchFamily="2" charset="-78"/>
              </a:rPr>
              <a:t>۔۔۔</a:t>
            </a:r>
            <a:r>
              <a:rPr lang="ar-SA" sz="4000" dirty="0"/>
              <a:t> </a:t>
            </a:r>
            <a:r>
              <a:rPr lang="ar-SA" sz="4000" dirty="0">
                <a:solidFill>
                  <a:srgbClr val="FF0000"/>
                </a:solidFill>
              </a:rPr>
              <a:t>زبردستی</a:t>
            </a:r>
            <a:r>
              <a:rPr lang="ar-SA" sz="4000" dirty="0" smtClean="0">
                <a:latin typeface="Jameel Noori Nastaleeq" panose="02000503000000020004" pitchFamily="2" charset="-78"/>
                <a:ea typeface="Calibri" panose="020F0502020204030204" pitchFamily="34" charset="0"/>
                <a:cs typeface="Jameel Noori Nastaleeq" panose="02000503000000020004" pitchFamily="2" charset="-78"/>
              </a:rPr>
              <a:t>۔۔۔۔   </a:t>
            </a:r>
            <a:r>
              <a:rPr lang="ar-SA" sz="4000" dirty="0">
                <a:latin typeface="Jameel Noori Nastaleeq" panose="02000503000000020004" pitchFamily="2" charset="-78"/>
                <a:ea typeface="Calibri" panose="020F0502020204030204" pitchFamily="34" charset="0"/>
                <a:cs typeface="Jameel Noori Nastaleeq" panose="02000503000000020004" pitchFamily="2" charset="-78"/>
              </a:rPr>
              <a:t>نکالنا پڑتا ہے</a:t>
            </a:r>
            <a:r>
              <a:rPr lang="ar-SA" sz="4000" dirty="0" smtClean="0">
                <a:latin typeface="Jameel Noori Nastaleeq" panose="02000503000000020004" pitchFamily="2" charset="-78"/>
                <a:ea typeface="Calibri" panose="020F0502020204030204" pitchFamily="34" charset="0"/>
                <a:cs typeface="Jameel Noori Nastaleeq" panose="02000503000000020004" pitchFamily="2" charset="-78"/>
              </a:rPr>
              <a:t>۔</a:t>
            </a:r>
            <a:r>
              <a:rPr lang="en-US" sz="40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40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ج) </a:t>
            </a:r>
            <a:r>
              <a:rPr lang="ar-SA" sz="4000" dirty="0">
                <a:latin typeface="Jameel Noori Nastaleeq" panose="02000503000000020004" pitchFamily="2" charset="-78"/>
                <a:ea typeface="Calibri" panose="020F0502020204030204" pitchFamily="34" charset="0"/>
                <a:cs typeface="Jameel Noori Nastaleeq" panose="02000503000000020004" pitchFamily="2" charset="-78"/>
              </a:rPr>
              <a:t>علامہ اقبال رحمۃ اللہ علیہ کی </a:t>
            </a:r>
            <a:r>
              <a:rPr lang="ar-SA" sz="4000" dirty="0" smtClean="0">
                <a:latin typeface="Jameel Noori Nastaleeq" panose="02000503000000020004" pitchFamily="2" charset="-78"/>
                <a:ea typeface="Calibri" panose="020F0502020204030204" pitchFamily="34" charset="0"/>
                <a:cs typeface="Jameel Noori Nastaleeq" panose="02000503000000020004" pitchFamily="2" charset="-78"/>
              </a:rPr>
              <a:t>۔۔۔۔</a:t>
            </a:r>
            <a:r>
              <a:rPr lang="ar-SA" sz="4000" dirty="0"/>
              <a:t> </a:t>
            </a:r>
            <a:r>
              <a:rPr lang="ar-SA" sz="4000" dirty="0">
                <a:solidFill>
                  <a:srgbClr val="FF0000"/>
                </a:solidFill>
              </a:rPr>
              <a:t>ضربِ کلیم</a:t>
            </a:r>
            <a:r>
              <a:rPr lang="ar-SA" sz="4000" dirty="0" smtClean="0">
                <a:latin typeface="Jameel Noori Nastaleeq" panose="02000503000000020004" pitchFamily="2" charset="-78"/>
                <a:ea typeface="Calibri" panose="020F0502020204030204" pitchFamily="34" charset="0"/>
                <a:cs typeface="Jameel Noori Nastaleeq" panose="02000503000000020004" pitchFamily="2" charset="-78"/>
              </a:rPr>
              <a:t>۔۔۔۔   </a:t>
            </a:r>
            <a:r>
              <a:rPr lang="ar-SA" sz="4000" dirty="0">
                <a:latin typeface="Jameel Noori Nastaleeq" panose="02000503000000020004" pitchFamily="2" charset="-78"/>
                <a:ea typeface="Calibri" panose="020F0502020204030204" pitchFamily="34" charset="0"/>
                <a:cs typeface="Jameel Noori Nastaleeq" panose="02000503000000020004" pitchFamily="2" charset="-78"/>
              </a:rPr>
              <a:t>ان کے علاوہ ہے۔ </a:t>
            </a:r>
            <a:r>
              <a:rPr lang="en-US" sz="40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40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د) </a:t>
            </a:r>
            <a:r>
              <a:rPr lang="ar-SA" sz="4000" dirty="0">
                <a:latin typeface="Jameel Noori Nastaleeq" panose="02000503000000020004" pitchFamily="2" charset="-78"/>
                <a:ea typeface="Calibri" panose="020F0502020204030204" pitchFamily="34" charset="0"/>
                <a:cs typeface="Jameel Noori Nastaleeq" panose="02000503000000020004" pitchFamily="2" charset="-78"/>
              </a:rPr>
              <a:t>چوں کہ طالب علم اس سے گھبراتے ہیں اور یہ جبراً پڑھایا جاتا ہے اس لیے</a:t>
            </a:r>
            <a:r>
              <a:rPr lang="ar-SA" sz="4000" dirty="0" smtClean="0">
                <a:latin typeface="Jameel Noori Nastaleeq" panose="02000503000000020004" pitchFamily="2" charset="-78"/>
                <a:ea typeface="Calibri" panose="020F0502020204030204" pitchFamily="34" charset="0"/>
                <a:cs typeface="Jameel Noori Nastaleeq" panose="02000503000000020004" pitchFamily="2" charset="-78"/>
              </a:rPr>
              <a:t>__</a:t>
            </a:r>
            <a:r>
              <a:rPr lang="ar-SA" sz="4000" dirty="0"/>
              <a:t> </a:t>
            </a:r>
            <a:r>
              <a:rPr lang="ar-SA" sz="4000" dirty="0">
                <a:solidFill>
                  <a:srgbClr val="FF0000"/>
                </a:solidFill>
              </a:rPr>
              <a:t>الجبرا</a:t>
            </a:r>
            <a:r>
              <a:rPr lang="ar-SA" sz="4000" dirty="0" smtClean="0">
                <a:latin typeface="Jameel Noori Nastaleeq" panose="02000503000000020004" pitchFamily="2" charset="-78"/>
                <a:ea typeface="Calibri" panose="020F0502020204030204" pitchFamily="34" charset="0"/>
                <a:cs typeface="Jameel Noori Nastaleeq" panose="02000503000000020004" pitchFamily="2" charset="-78"/>
              </a:rPr>
              <a:t>__ </a:t>
            </a:r>
            <a:r>
              <a:rPr lang="ar-SA" sz="4000" dirty="0">
                <a:latin typeface="Jameel Noori Nastaleeq" panose="02000503000000020004" pitchFamily="2" charset="-78"/>
                <a:ea typeface="Calibri" panose="020F0502020204030204" pitchFamily="34" charset="0"/>
                <a:cs typeface="Jameel Noori Nastaleeq" panose="02000503000000020004" pitchFamily="2" charset="-78"/>
              </a:rPr>
              <a:t>کہلاتا ہے</a:t>
            </a:r>
            <a:r>
              <a:rPr lang="ar-SA" sz="4000" dirty="0" smtClean="0">
                <a:latin typeface="Jameel Noori Nastaleeq" panose="02000503000000020004" pitchFamily="2" charset="-78"/>
                <a:ea typeface="Calibri" panose="020F0502020204030204" pitchFamily="34" charset="0"/>
                <a:cs typeface="Jameel Noori Nastaleeq" panose="02000503000000020004" pitchFamily="2" charset="-78"/>
              </a:rPr>
              <a:t>۔</a:t>
            </a:r>
            <a:r>
              <a:rPr lang="en-US" sz="40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4000" dirty="0">
                <a:latin typeface="Jameel Noori Nastaleeq" panose="02000503000000020004" pitchFamily="2" charset="-78"/>
                <a:ea typeface="Calibri" panose="020F0502020204030204" pitchFamily="34" charset="0"/>
                <a:cs typeface="Jameel Noori Nastaleeq" panose="02000503000000020004" pitchFamily="2" charset="-78"/>
              </a:rPr>
              <a:t>علمائے  </a:t>
            </a:r>
            <a:r>
              <a:rPr lang="ar-SA" sz="4000" dirty="0" smtClean="0">
                <a:latin typeface="Jameel Noori Nastaleeq" panose="02000503000000020004" pitchFamily="2" charset="-78"/>
                <a:ea typeface="Calibri" panose="020F0502020204030204" pitchFamily="34" charset="0"/>
                <a:cs typeface="Jameel Noori Nastaleeq" panose="02000503000000020004" pitchFamily="2" charset="-78"/>
              </a:rPr>
              <a:t>۔۔۔۔</a:t>
            </a:r>
            <a:r>
              <a:rPr lang="ar-SA" sz="4000" dirty="0"/>
              <a:t> </a:t>
            </a:r>
            <a:r>
              <a:rPr lang="ar-SA" sz="4000" dirty="0">
                <a:solidFill>
                  <a:srgbClr val="FF0000"/>
                </a:solidFill>
              </a:rPr>
              <a:t>جیومیٹری</a:t>
            </a:r>
            <a:r>
              <a:rPr lang="ar-SA" sz="4000" dirty="0" smtClean="0">
                <a:latin typeface="Jameel Noori Nastaleeq" panose="02000503000000020004" pitchFamily="2" charset="-78"/>
                <a:ea typeface="Calibri" panose="020F0502020204030204" pitchFamily="34" charset="0"/>
                <a:cs typeface="Jameel Noori Nastaleeq" panose="02000503000000020004" pitchFamily="2" charset="-78"/>
              </a:rPr>
              <a:t>۔۔۔   </a:t>
            </a:r>
            <a:r>
              <a:rPr lang="ar-SA" sz="4000" dirty="0">
                <a:latin typeface="Jameel Noori Nastaleeq" panose="02000503000000020004" pitchFamily="2" charset="-78"/>
                <a:ea typeface="Calibri" panose="020F0502020204030204" pitchFamily="34" charset="0"/>
                <a:cs typeface="Jameel Noori Nastaleeq" panose="02000503000000020004" pitchFamily="2" charset="-78"/>
              </a:rPr>
              <a:t>کو ہم لکیر کے فقیر کہ سکتے ہیں </a:t>
            </a:r>
            <a:r>
              <a:rPr lang="ar-SA" sz="4000" dirty="0" smtClean="0">
                <a:latin typeface="Jameel Noori Nastaleeq" panose="02000503000000020004" pitchFamily="2" charset="-78"/>
                <a:ea typeface="Calibri" panose="020F0502020204030204" pitchFamily="34" charset="0"/>
                <a:cs typeface="Jameel Noori Nastaleeq" panose="02000503000000020004" pitchFamily="2" charset="-78"/>
              </a:rPr>
              <a:t>۔</a:t>
            </a:r>
            <a:r>
              <a:rPr lang="en-US" sz="40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40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ہ) </a:t>
            </a:r>
            <a:r>
              <a:rPr lang="ar-SA" sz="4000" dirty="0">
                <a:latin typeface="Jameel Noori Nastaleeq" panose="02000503000000020004" pitchFamily="2" charset="-78"/>
                <a:ea typeface="Calibri" panose="020F0502020204030204" pitchFamily="34" charset="0"/>
                <a:cs typeface="Jameel Noori Nastaleeq" panose="02000503000000020004" pitchFamily="2" charset="-78"/>
              </a:rPr>
              <a:t>یہ اس لیے ہوتا ہے کہ کہیں تو دنیا میں دن رات </a:t>
            </a:r>
            <a:r>
              <a:rPr lang="ar-SA" sz="4000" dirty="0" smtClean="0">
                <a:latin typeface="Jameel Noori Nastaleeq" panose="02000503000000020004" pitchFamily="2" charset="-78"/>
                <a:ea typeface="Calibri" panose="020F0502020204030204" pitchFamily="34" charset="0"/>
                <a:cs typeface="Jameel Noori Nastaleeq" panose="02000503000000020004" pitchFamily="2" charset="-78"/>
              </a:rPr>
              <a:t>۔۔۔</a:t>
            </a:r>
            <a:r>
              <a:rPr lang="ar-SA" sz="4000" dirty="0">
                <a:solidFill>
                  <a:srgbClr val="FF0000"/>
                </a:solidFill>
              </a:rPr>
              <a:t> برابر</a:t>
            </a:r>
            <a:r>
              <a:rPr lang="ar-SA" sz="4000" dirty="0" smtClean="0">
                <a:latin typeface="Jameel Noori Nastaleeq" panose="02000503000000020004" pitchFamily="2" charset="-78"/>
                <a:ea typeface="Calibri" panose="020F0502020204030204" pitchFamily="34" charset="0"/>
                <a:cs typeface="Jameel Noori Nastaleeq" panose="02000503000000020004" pitchFamily="2" charset="-78"/>
              </a:rPr>
              <a:t>۔۔۔۔  </a:t>
            </a:r>
            <a:r>
              <a:rPr lang="ar-SA" sz="4000" dirty="0">
                <a:latin typeface="Jameel Noori Nastaleeq" panose="02000503000000020004" pitchFamily="2" charset="-78"/>
                <a:ea typeface="Calibri" panose="020F0502020204030204" pitchFamily="34" charset="0"/>
                <a:cs typeface="Jameel Noori Nastaleeq" panose="02000503000000020004" pitchFamily="2" charset="-78"/>
              </a:rPr>
              <a:t>ہوں ، کہیں تو مساوات نظر آئے ۔</a:t>
            </a:r>
            <a:endParaRPr lang="en-US" sz="4000" dirty="0">
              <a:effectLst/>
              <a:latin typeface="Jameel Noori Nastaleeq" panose="02000503000000020004" pitchFamily="2" charset="-78"/>
              <a:ea typeface="Calibri" panose="020F0502020204030204" pitchFamily="34" charset="0"/>
              <a:cs typeface="Jameel Noori Nastaleeq" panose="02000503000000020004" pitchFamily="2" charset="-78"/>
            </a:endParaRPr>
          </a:p>
        </p:txBody>
      </p:sp>
    </p:spTree>
    <p:extLst>
      <p:ext uri="{BB962C8B-B14F-4D97-AF65-F5344CB8AC3E}">
        <p14:creationId xmlns:p14="http://schemas.microsoft.com/office/powerpoint/2010/main" val="2365079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0605" y="441973"/>
            <a:ext cx="11644829" cy="6036140"/>
          </a:xfrm>
          <a:prstGeom prst="rect">
            <a:avLst/>
          </a:prstGeom>
        </p:spPr>
        <p:txBody>
          <a:bodyPr wrap="square">
            <a:spAutoFit/>
          </a:bodyPr>
          <a:lstStyle/>
          <a:p>
            <a:pPr algn="r"/>
            <a:r>
              <a:rPr lang="ar-SA" sz="3200" dirty="0" smtClean="0">
                <a:solidFill>
                  <a:srgbClr val="FF0000"/>
                </a:solidFill>
                <a:latin typeface="Jameel Noori Nastaleeq" panose="02000503000000020004" pitchFamily="2" charset="-78"/>
                <a:cs typeface="Jameel Noori Nastaleeq" panose="02000503000000020004" pitchFamily="2" charset="-78"/>
              </a:rPr>
              <a:t>ان </a:t>
            </a:r>
            <a:r>
              <a:rPr lang="ar-SA" sz="3200" dirty="0">
                <a:solidFill>
                  <a:srgbClr val="FF0000"/>
                </a:solidFill>
                <a:latin typeface="Jameel Noori Nastaleeq" panose="02000503000000020004" pitchFamily="2" charset="-78"/>
                <a:cs typeface="Jameel Noori Nastaleeq" panose="02000503000000020004" pitchFamily="2" charset="-78"/>
              </a:rPr>
              <a:t>مثالوں میں سے تشبیہ اور استعارہ الگ الگ کیجیے</a:t>
            </a:r>
            <a:r>
              <a:rPr lang="ar-SA" sz="3200" dirty="0" smtClean="0">
                <a:solidFill>
                  <a:srgbClr val="FF0000"/>
                </a:solidFill>
                <a:latin typeface="Jameel Noori Nastaleeq" panose="02000503000000020004" pitchFamily="2" charset="-78"/>
                <a:cs typeface="Jameel Noori Nastaleeq" panose="02000503000000020004" pitchFamily="2" charset="-78"/>
              </a:rPr>
              <a:t>۔</a:t>
            </a:r>
            <a:r>
              <a:rPr lang="en-US" sz="3200" dirty="0">
                <a:solidFill>
                  <a:srgbClr val="FF0000"/>
                </a:solidFill>
                <a:latin typeface="Jameel Noori Nastaleeq" panose="02000503000000020004" pitchFamily="2" charset="-78"/>
                <a:cs typeface="Jameel Noori Nastaleeq" panose="02000503000000020004" pitchFamily="2" charset="-78"/>
              </a:rPr>
              <a:t> </a:t>
            </a:r>
          </a:p>
          <a:p>
            <a:pPr algn="r"/>
            <a:r>
              <a:rPr lang="ar-SA" sz="3200" dirty="0">
                <a:solidFill>
                  <a:srgbClr val="FF0000"/>
                </a:solidFill>
                <a:latin typeface="Jameel Noori Nastaleeq" panose="02000503000000020004" pitchFamily="2" charset="-78"/>
                <a:cs typeface="Jameel Noori Nastaleeq" panose="02000503000000020004" pitchFamily="2" charset="-78"/>
              </a:rPr>
              <a:t>( الف ) یہ خربوزہ شہد کی طرح میٹھا ہے</a:t>
            </a:r>
            <a:r>
              <a:rPr lang="ar-SA" sz="3200" dirty="0" smtClean="0">
                <a:solidFill>
                  <a:srgbClr val="FF0000"/>
                </a:solidFill>
                <a:latin typeface="Jameel Noori Nastaleeq" panose="02000503000000020004" pitchFamily="2" charset="-78"/>
                <a:cs typeface="Jameel Noori Nastaleeq" panose="02000503000000020004" pitchFamily="2" charset="-78"/>
              </a:rPr>
              <a:t>۔</a:t>
            </a:r>
            <a:r>
              <a:rPr lang="en-US" sz="3200" dirty="0">
                <a:solidFill>
                  <a:srgbClr val="FF0000"/>
                </a:solidFill>
                <a:latin typeface="Jameel Noori Nastaleeq" panose="02000503000000020004" pitchFamily="2" charset="-78"/>
                <a:cs typeface="Jameel Noori Nastaleeq" panose="02000503000000020004" pitchFamily="2" charset="-78"/>
              </a:rPr>
              <a:t> </a:t>
            </a:r>
          </a:p>
          <a:p>
            <a:pPr algn="r"/>
            <a:r>
              <a:rPr lang="ar-SA" sz="3200" dirty="0">
                <a:solidFill>
                  <a:srgbClr val="FF0000"/>
                </a:solidFill>
                <a:latin typeface="Jameel Noori Nastaleeq" panose="02000503000000020004" pitchFamily="2" charset="-78"/>
                <a:cs typeface="Jameel Noori Nastaleeq" panose="02000503000000020004" pitchFamily="2" charset="-78"/>
              </a:rPr>
              <a:t>(ب) بچے کے گال گلاب کے پھول کی مانند نرم و نازک تھے</a:t>
            </a:r>
            <a:r>
              <a:rPr lang="ar-SA" sz="3200" dirty="0" smtClean="0">
                <a:solidFill>
                  <a:srgbClr val="FF0000"/>
                </a:solidFill>
                <a:latin typeface="Jameel Noori Nastaleeq" panose="02000503000000020004" pitchFamily="2" charset="-78"/>
                <a:cs typeface="Jameel Noori Nastaleeq" panose="02000503000000020004" pitchFamily="2" charset="-78"/>
              </a:rPr>
              <a:t>۔</a:t>
            </a:r>
            <a:r>
              <a:rPr lang="en-US" sz="3200" dirty="0">
                <a:solidFill>
                  <a:srgbClr val="FF0000"/>
                </a:solidFill>
                <a:latin typeface="Jameel Noori Nastaleeq" panose="02000503000000020004" pitchFamily="2" charset="-78"/>
                <a:cs typeface="Jameel Noori Nastaleeq" panose="02000503000000020004" pitchFamily="2" charset="-78"/>
              </a:rPr>
              <a:t> </a:t>
            </a:r>
          </a:p>
          <a:p>
            <a:pPr algn="r"/>
            <a:r>
              <a:rPr lang="ar-SA" sz="3200" dirty="0">
                <a:solidFill>
                  <a:srgbClr val="FF0000"/>
                </a:solidFill>
                <a:latin typeface="Jameel Noori Nastaleeq" panose="02000503000000020004" pitchFamily="2" charset="-78"/>
                <a:cs typeface="Jameel Noori Nastaleeq" panose="02000503000000020004" pitchFamily="2" charset="-78"/>
              </a:rPr>
              <a:t>(ج) شیر کے آتے ہی رن کانپ اُٹھا</a:t>
            </a:r>
            <a:r>
              <a:rPr lang="ar-SA" sz="3200" dirty="0" smtClean="0">
                <a:solidFill>
                  <a:srgbClr val="FF0000"/>
                </a:solidFill>
                <a:latin typeface="Jameel Noori Nastaleeq" panose="02000503000000020004" pitchFamily="2" charset="-78"/>
                <a:cs typeface="Jameel Noori Nastaleeq" panose="02000503000000020004" pitchFamily="2" charset="-78"/>
              </a:rPr>
              <a:t>۔</a:t>
            </a:r>
            <a:r>
              <a:rPr lang="en-US" sz="3200" dirty="0">
                <a:solidFill>
                  <a:srgbClr val="FF0000"/>
                </a:solidFill>
                <a:latin typeface="Jameel Noori Nastaleeq" panose="02000503000000020004" pitchFamily="2" charset="-78"/>
                <a:cs typeface="Jameel Noori Nastaleeq" panose="02000503000000020004" pitchFamily="2" charset="-78"/>
              </a:rPr>
              <a:t> </a:t>
            </a:r>
          </a:p>
          <a:p>
            <a:pPr algn="r"/>
            <a:r>
              <a:rPr lang="ar-SA" sz="3200" dirty="0">
                <a:solidFill>
                  <a:srgbClr val="FF0000"/>
                </a:solidFill>
                <a:latin typeface="Jameel Noori Nastaleeq" panose="02000503000000020004" pitchFamily="2" charset="-78"/>
                <a:cs typeface="Jameel Noori Nastaleeq" panose="02000503000000020004" pitchFamily="2" charset="-78"/>
              </a:rPr>
              <a:t>(د)  میرے چاند تو کہاں تھا؟ </a:t>
            </a:r>
            <a:r>
              <a:rPr lang="en-US" sz="3200" dirty="0">
                <a:latin typeface="Jameel Noori Nastaleeq" panose="02000503000000020004" pitchFamily="2" charset="-78"/>
                <a:cs typeface="Jameel Noori Nastaleeq" panose="02000503000000020004" pitchFamily="2" charset="-78"/>
              </a:rPr>
              <a:t> </a:t>
            </a:r>
          </a:p>
          <a:p>
            <a:pPr algn="r"/>
            <a:r>
              <a:rPr lang="ar-SA" sz="3200" dirty="0">
                <a:latin typeface="Jameel Noori Nastaleeq" panose="02000503000000020004" pitchFamily="2" charset="-78"/>
                <a:cs typeface="Jameel Noori Nastaleeq" panose="02000503000000020004" pitchFamily="2" charset="-78"/>
              </a:rPr>
              <a:t>تشبیہ  </a:t>
            </a:r>
            <a:r>
              <a:rPr lang="ar-SA" sz="3200" dirty="0">
                <a:solidFill>
                  <a:srgbClr val="FF0000"/>
                </a:solidFill>
                <a:latin typeface="Jameel Noori Nastaleeq" panose="02000503000000020004" pitchFamily="2" charset="-78"/>
                <a:cs typeface="Jameel Noori Nastaleeq" panose="02000503000000020004" pitchFamily="2" charset="-78"/>
              </a:rPr>
              <a:t>:۔ </a:t>
            </a:r>
            <a:endParaRPr lang="en-US" sz="3200" dirty="0">
              <a:solidFill>
                <a:srgbClr val="FF0000"/>
              </a:solidFill>
              <a:latin typeface="Jameel Noori Nastaleeq" panose="02000503000000020004" pitchFamily="2" charset="-78"/>
              <a:cs typeface="Jameel Noori Nastaleeq" panose="02000503000000020004" pitchFamily="2" charset="-78"/>
            </a:endParaRPr>
          </a:p>
          <a:p>
            <a:pPr algn="r"/>
            <a:r>
              <a:rPr lang="ar-SA" sz="3200" dirty="0">
                <a:latin typeface="Jameel Noori Nastaleeq" panose="02000503000000020004" pitchFamily="2" charset="-78"/>
                <a:cs typeface="Jameel Noori Nastaleeq" panose="02000503000000020004" pitchFamily="2" charset="-78"/>
              </a:rPr>
              <a:t>( الف ) یہ خربوزہ شہد کی طرح میٹھا ہے</a:t>
            </a:r>
            <a:r>
              <a:rPr lang="ar-SA" sz="3200" dirty="0" smtClean="0">
                <a:latin typeface="Jameel Noori Nastaleeq" panose="02000503000000020004" pitchFamily="2" charset="-78"/>
                <a:cs typeface="Jameel Noori Nastaleeq" panose="02000503000000020004" pitchFamily="2" charset="-78"/>
              </a:rPr>
              <a:t>۔</a:t>
            </a:r>
            <a:r>
              <a:rPr lang="en-US" sz="3200" dirty="0">
                <a:latin typeface="Jameel Noori Nastaleeq" panose="02000503000000020004" pitchFamily="2" charset="-78"/>
                <a:cs typeface="Jameel Noori Nastaleeq" panose="02000503000000020004" pitchFamily="2" charset="-78"/>
              </a:rPr>
              <a:t> </a:t>
            </a:r>
          </a:p>
          <a:p>
            <a:pPr algn="r"/>
            <a:r>
              <a:rPr lang="ar-SA" sz="3200" dirty="0">
                <a:latin typeface="Jameel Noori Nastaleeq" panose="02000503000000020004" pitchFamily="2" charset="-78"/>
                <a:cs typeface="Jameel Noori Nastaleeq" panose="02000503000000020004" pitchFamily="2" charset="-78"/>
              </a:rPr>
              <a:t>(ب) بچے کے گال گلاب کے پھول کی مانند نرم و نازک تھے</a:t>
            </a:r>
            <a:r>
              <a:rPr lang="ar-SA" sz="3200" dirty="0" smtClean="0">
                <a:latin typeface="Jameel Noori Nastaleeq" panose="02000503000000020004" pitchFamily="2" charset="-78"/>
                <a:cs typeface="Jameel Noori Nastaleeq" panose="02000503000000020004" pitchFamily="2" charset="-78"/>
              </a:rPr>
              <a:t>۔</a:t>
            </a:r>
            <a:r>
              <a:rPr lang="en-US" sz="3200" dirty="0">
                <a:latin typeface="Jameel Noori Nastaleeq" panose="02000503000000020004" pitchFamily="2" charset="-78"/>
                <a:cs typeface="Jameel Noori Nastaleeq" panose="02000503000000020004" pitchFamily="2" charset="-78"/>
              </a:rPr>
              <a:t> </a:t>
            </a:r>
          </a:p>
          <a:p>
            <a:pPr algn="r"/>
            <a:r>
              <a:rPr lang="ar-SA" sz="3200" dirty="0">
                <a:solidFill>
                  <a:srgbClr val="FF0000"/>
                </a:solidFill>
                <a:latin typeface="Jameel Noori Nastaleeq" panose="02000503000000020004" pitchFamily="2" charset="-78"/>
                <a:cs typeface="Jameel Noori Nastaleeq" panose="02000503000000020004" pitchFamily="2" charset="-78"/>
              </a:rPr>
              <a:t>استعارہ  :۔ </a:t>
            </a:r>
            <a:r>
              <a:rPr lang="en-US" sz="3200" dirty="0">
                <a:latin typeface="Jameel Noori Nastaleeq" panose="02000503000000020004" pitchFamily="2" charset="-78"/>
                <a:cs typeface="Jameel Noori Nastaleeq" panose="02000503000000020004" pitchFamily="2" charset="-78"/>
              </a:rPr>
              <a:t> </a:t>
            </a:r>
          </a:p>
          <a:p>
            <a:pPr algn="r"/>
            <a:r>
              <a:rPr lang="ar-SA" sz="3200" dirty="0">
                <a:latin typeface="Jameel Noori Nastaleeq" panose="02000503000000020004" pitchFamily="2" charset="-78"/>
                <a:cs typeface="Jameel Noori Nastaleeq" panose="02000503000000020004" pitchFamily="2" charset="-78"/>
              </a:rPr>
              <a:t>(ج) شیر کے آتے ہی رن کانپ اُٹھا</a:t>
            </a:r>
            <a:r>
              <a:rPr lang="ar-SA" sz="3200" dirty="0" smtClean="0">
                <a:latin typeface="Jameel Noori Nastaleeq" panose="02000503000000020004" pitchFamily="2" charset="-78"/>
                <a:cs typeface="Jameel Noori Nastaleeq" panose="02000503000000020004" pitchFamily="2" charset="-78"/>
              </a:rPr>
              <a:t>۔</a:t>
            </a:r>
            <a:r>
              <a:rPr lang="en-US" sz="3200" dirty="0">
                <a:latin typeface="Jameel Noori Nastaleeq" panose="02000503000000020004" pitchFamily="2" charset="-78"/>
                <a:cs typeface="Jameel Noori Nastaleeq" panose="02000503000000020004" pitchFamily="2" charset="-78"/>
              </a:rPr>
              <a:t> </a:t>
            </a:r>
          </a:p>
          <a:p>
            <a:pPr algn="r"/>
            <a:r>
              <a:rPr lang="ar-SA" sz="3200" dirty="0">
                <a:latin typeface="Jameel Noori Nastaleeq" panose="02000503000000020004" pitchFamily="2" charset="-78"/>
                <a:cs typeface="Jameel Noori Nastaleeq" panose="02000503000000020004" pitchFamily="2" charset="-78"/>
              </a:rPr>
              <a:t>(د)  میرے چاند تو کہاں تھا؟</a:t>
            </a:r>
            <a:endParaRPr lang="en-US" sz="3200" dirty="0">
              <a:latin typeface="Jameel Noori Nastaleeq" panose="02000503000000020004" pitchFamily="2" charset="-78"/>
              <a:cs typeface="Jameel Noori Nastaleeq" panose="02000503000000020004" pitchFamily="2" charset="-78"/>
            </a:endParaRPr>
          </a:p>
          <a:p>
            <a:pPr algn="r">
              <a:lnSpc>
                <a:spcPct val="107000"/>
              </a:lnSpc>
              <a:spcAft>
                <a:spcPts val="800"/>
              </a:spcAft>
            </a:pPr>
            <a:endParaRPr lang="en-US" sz="3200" dirty="0">
              <a:latin typeface="Jameel Noori Nastaleeq" panose="02000503000000020004" pitchFamily="2" charset="-78"/>
              <a:ea typeface="Calibri" panose="020F0502020204030204" pitchFamily="34" charset="0"/>
              <a:cs typeface="Jameel Noori Nastaleeq" panose="02000503000000020004" pitchFamily="2" charset="-78"/>
            </a:endParaRPr>
          </a:p>
        </p:txBody>
      </p:sp>
    </p:spTree>
    <p:extLst>
      <p:ext uri="{BB962C8B-B14F-4D97-AF65-F5344CB8AC3E}">
        <p14:creationId xmlns:p14="http://schemas.microsoft.com/office/powerpoint/2010/main" val="7952779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3743" y="104869"/>
            <a:ext cx="11398313" cy="6753131"/>
          </a:xfrm>
          <a:prstGeom prst="rect">
            <a:avLst/>
          </a:prstGeom>
        </p:spPr>
        <p:txBody>
          <a:bodyPr wrap="square">
            <a:spAutoFit/>
          </a:bodyPr>
          <a:lstStyle/>
          <a:p>
            <a:pPr algn="r" rtl="1">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 </a:t>
            </a: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درج ذیل جملوں میں رموز اوقاف کی علامتوں</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سکتہ ، وقفہ ، رابطہ، تفصیلیہ اور ختمہ کا استعمال کریں</a:t>
            </a:r>
            <a:r>
              <a:rPr lang="ar-SA"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(الف) آج موسم بڑا خوش گوار ہے۔</a:t>
            </a:r>
            <a:endParaRPr lang="en-US" sz="2800" dirty="0">
              <a:latin typeface="Jameel Noori Nastaleeq" panose="02000503000000020004" pitchFamily="2" charset="-78"/>
              <a:ea typeface="Calibri" panose="020F0502020204030204" pitchFamily="34" charset="0"/>
              <a:cs typeface="Jameel Noori Nastaleeq" panose="02000503000000020004" pitchFamily="2" charset="-78"/>
            </a:endParaRPr>
          </a:p>
          <a:p>
            <a:pPr algn="r">
              <a:lnSpc>
                <a:spcPct val="107000"/>
              </a:lnSpc>
              <a:spcAft>
                <a:spcPts val="800"/>
              </a:spcAft>
            </a:pP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یہاں ختمہ کا استعمال جملے کے اختتام پر کیا گیا ہے۔</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(ب) قائد اعظم رحمۃ اللہ علیہ کا فرمان اتحاد تنظیم اور یقین محکم ہمارے لیے آج بھی مشعل راہ ہے</a:t>
            </a:r>
            <a:r>
              <a:rPr lang="ar-SA" sz="2800" dirty="0" smtClean="0">
                <a:latin typeface="Jameel Noori Nastaleeq" panose="02000503000000020004" pitchFamily="2" charset="-78"/>
                <a:ea typeface="Calibri" panose="020F0502020204030204" pitchFamily="34" charset="0"/>
                <a:cs typeface="Jameel Noori Nastaleeq" panose="02000503000000020004" pitchFamily="2" charset="-78"/>
              </a:rPr>
              <a:t>۔</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یہاں ختمہ کا استعمال جملے کے اختتام پر کیا گیا ہے۔</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r>
              <a:rPr lang="en-US"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(ج) ورزش کے فائدے حسب ذیل ہیں</a:t>
            </a:r>
            <a:r>
              <a:rPr lang="en-US" sz="2800" dirty="0" smtClean="0">
                <a:latin typeface="Jameel Noori Nastaleeq" panose="02000503000000020004" pitchFamily="2" charset="-78"/>
                <a:ea typeface="Calibri" panose="020F0502020204030204" pitchFamily="34" charset="0"/>
                <a:cs typeface="Jameel Noori Nastaleeq" panose="02000503000000020004" pitchFamily="2" charset="-78"/>
              </a:rPr>
              <a:t>:</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یہاں رابطہ کا استعمال کیا گیا ہے تا کہ فائدوں کی تفصیل سے قبل توقف کیا جا سکے ۔</a:t>
            </a:r>
            <a:r>
              <a:rPr lang="en-US"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(د) جاپان، چین، سنگا پور جنوبی کوریا اور فلپائن کا شمار ایشیا کے ترقی یافتہ ممالک میں ہوتا ہے۔ </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یہاں ختمہ کا استعمال جملے کے اختتام پر کیا گیا ہے۔</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r>
              <a:rPr lang="en-US"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(ہ) آنا تو خفا آنا ،  جانا تو رُلا جانا؛ </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یہاں وقفہ کا استعمال کیا گیا ہے تا کہ جملے کے مختلف حصوں کو واضح طور پر جدا کیا جاسکے اور تھوڑا توقف آسکے۔</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endParaRPr lang="en-US" sz="2800" dirty="0">
              <a:solidFill>
                <a:srgbClr val="FF0000"/>
              </a:solidFill>
              <a:effectLst/>
              <a:latin typeface="Jameel Noori Nastaleeq" panose="02000503000000020004" pitchFamily="2" charset="-78"/>
              <a:ea typeface="Calibri" panose="020F0502020204030204" pitchFamily="34" charset="0"/>
              <a:cs typeface="Jameel Noori Nastaleeq" panose="02000503000000020004" pitchFamily="2" charset="-78"/>
            </a:endParaRPr>
          </a:p>
        </p:txBody>
      </p:sp>
    </p:spTree>
    <p:extLst>
      <p:ext uri="{BB962C8B-B14F-4D97-AF65-F5344CB8AC3E}">
        <p14:creationId xmlns:p14="http://schemas.microsoft.com/office/powerpoint/2010/main" val="28920271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19358" y="147420"/>
            <a:ext cx="3990195" cy="675441"/>
          </a:xfrm>
          <a:prstGeom prst="rect">
            <a:avLst/>
          </a:prstGeom>
        </p:spPr>
        <p:txBody>
          <a:bodyPr wrap="none">
            <a:spAutoFit/>
          </a:bodyPr>
          <a:lstStyle/>
          <a:p>
            <a:pPr algn="r">
              <a:lnSpc>
                <a:spcPct val="107000"/>
              </a:lnSpc>
              <a:spcAft>
                <a:spcPts val="800"/>
              </a:spcAft>
            </a:pPr>
            <a:r>
              <a:rPr lang="ar-SA" sz="3600" dirty="0">
                <a:latin typeface="Jameel Noori Nastaleeq" panose="02000503000000020004" pitchFamily="2" charset="-78"/>
                <a:ea typeface="Calibri" panose="020F0502020204030204" pitchFamily="34" charset="0"/>
                <a:cs typeface="Jameel Noori Nastaleeq" panose="02000503000000020004" pitchFamily="2" charset="-78"/>
              </a:rPr>
              <a:t>اعراب کی مدد سے تلفظ واضح کریں۔</a:t>
            </a:r>
            <a:endParaRPr lang="en-US" sz="3600" dirty="0">
              <a:effectLst/>
              <a:latin typeface="Jameel Noori Nastaleeq" panose="02000503000000020004" pitchFamily="2" charset="-78"/>
              <a:ea typeface="Calibri" panose="020F0502020204030204" pitchFamily="34" charset="0"/>
              <a:cs typeface="Jameel Noori Nastaleeq" panose="0200050300000002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2948106492"/>
              </p:ext>
            </p:extLst>
          </p:nvPr>
        </p:nvGraphicFramePr>
        <p:xfrm>
          <a:off x="2430352" y="1362462"/>
          <a:ext cx="8128000" cy="4907280"/>
        </p:xfrm>
        <a:graphic>
          <a:graphicData uri="http://schemas.openxmlformats.org/drawingml/2006/table">
            <a:tbl>
              <a:tblPr firstRow="1" bandRow="1">
                <a:tableStyleId>{7DF18680-E054-41AD-8BC1-D1AEF772440D}</a:tableStyleId>
              </a:tblPr>
              <a:tblGrid>
                <a:gridCol w="4064000"/>
                <a:gridCol w="4064000"/>
              </a:tblGrid>
              <a:tr h="370840">
                <a:tc>
                  <a:txBody>
                    <a:bodyPr/>
                    <a:lstStyle/>
                    <a:p>
                      <a:pPr algn="ctr"/>
                      <a:endParaRPr lang="en-US" sz="4000" dirty="0">
                        <a:latin typeface="Jameel Noori Nastaleeq" panose="02000503000000020004" pitchFamily="2" charset="-78"/>
                        <a:cs typeface="Jameel Noori Nastaleeq" panose="02000503000000020004" pitchFamily="2" charset="-78"/>
                      </a:endParaRPr>
                    </a:p>
                  </a:txBody>
                  <a:tcPr/>
                </a:tc>
                <a:tc>
                  <a:txBody>
                    <a:bodyPr/>
                    <a:lstStyle/>
                    <a:p>
                      <a:pPr algn="ctr"/>
                      <a:endParaRPr lang="en-US" sz="4000">
                        <a:latin typeface="Jameel Noori Nastaleeq" panose="02000503000000020004" pitchFamily="2" charset="-78"/>
                        <a:cs typeface="Jameel Noori Nastaleeq" panose="0200050300000002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20004" pitchFamily="2" charset="-78"/>
                          <a:ea typeface="+mn-ea"/>
                          <a:cs typeface="Jameel Noori Nastaleeq" panose="02000503000000020004" pitchFamily="2" charset="-78"/>
                        </a:rPr>
                        <a:t>تَفْرِیقْ</a:t>
                      </a:r>
                      <a:endParaRPr lang="en-US" sz="40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4000" kern="1200" dirty="0" smtClean="0">
                          <a:solidFill>
                            <a:schemeClr val="dk1"/>
                          </a:solidFill>
                          <a:effectLst/>
                          <a:latin typeface="Jameel Noori Nastaleeq" panose="02000503000000020004" pitchFamily="2" charset="-78"/>
                          <a:ea typeface="+mn-ea"/>
                          <a:cs typeface="Jameel Noori Nastaleeq" panose="02000503000000020004" pitchFamily="2" charset="-78"/>
                        </a:rPr>
                        <a:t>تفریق</a:t>
                      </a:r>
                      <a:endParaRPr lang="en-US" sz="4000" dirty="0">
                        <a:latin typeface="Jameel Noori Nastaleeq" panose="02000503000000020004" pitchFamily="2" charset="-78"/>
                        <a:cs typeface="Jameel Noori Nastaleeq" panose="02000503000000020004" pitchFamily="2" charset="-78"/>
                      </a:endParaRPr>
                    </a:p>
                  </a:txBody>
                  <a:tcPr/>
                </a:tc>
              </a:tr>
              <a:tr h="51230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20004" pitchFamily="2" charset="-78"/>
                          <a:ea typeface="+mn-ea"/>
                          <a:cs typeface="Jameel Noori Nastaleeq" panose="02000503000000020004" pitchFamily="2" charset="-78"/>
                        </a:rPr>
                        <a:t>تَقْسِیمْ</a:t>
                      </a:r>
                      <a:endParaRPr lang="en-US" sz="40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4000" kern="1200" dirty="0" smtClean="0">
                          <a:solidFill>
                            <a:schemeClr val="dk1"/>
                          </a:solidFill>
                          <a:effectLst/>
                          <a:latin typeface="Jameel Noori Nastaleeq" panose="02000503000000020004" pitchFamily="2" charset="-78"/>
                          <a:ea typeface="+mn-ea"/>
                          <a:cs typeface="Jameel Noori Nastaleeq" panose="02000503000000020004" pitchFamily="2" charset="-78"/>
                        </a:rPr>
                        <a:t>تقسیم</a:t>
                      </a:r>
                      <a:endParaRPr lang="en-US" sz="4000" dirty="0">
                        <a:latin typeface="Jameel Noori Nastaleeq" panose="02000503000000020004" pitchFamily="2" charset="-78"/>
                        <a:cs typeface="Jameel Noori Nastaleeq" panose="0200050300000002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20004" pitchFamily="2" charset="-78"/>
                          <a:ea typeface="+mn-ea"/>
                          <a:cs typeface="Jameel Noori Nastaleeq" panose="02000503000000020004" pitchFamily="2" charset="-78"/>
                        </a:rPr>
                        <a:t>اَلْجَبْرَا</a:t>
                      </a:r>
                      <a:endParaRPr lang="en-US" sz="40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4000" kern="1200" dirty="0" smtClean="0">
                          <a:solidFill>
                            <a:schemeClr val="dk1"/>
                          </a:solidFill>
                          <a:effectLst/>
                          <a:latin typeface="Jameel Noori Nastaleeq" panose="02000503000000020004" pitchFamily="2" charset="-78"/>
                          <a:ea typeface="+mn-ea"/>
                          <a:cs typeface="Jameel Noori Nastaleeq" panose="02000503000000020004" pitchFamily="2" charset="-78"/>
                        </a:rPr>
                        <a:t>الجبرا</a:t>
                      </a:r>
                      <a:endParaRPr lang="en-US" sz="4000" b="1" dirty="0">
                        <a:latin typeface="Jameel Noori Nastaleeq" panose="02000503000000020004" pitchFamily="2" charset="-78"/>
                        <a:cs typeface="Jameel Noori Nastaleeq" panose="02000503000000020004" pitchFamily="2" charset="-78"/>
                      </a:endParaRPr>
                    </a:p>
                  </a:txBody>
                  <a:tcPr/>
                </a:tc>
              </a:tr>
              <a:tr h="370840">
                <a:tc>
                  <a:txBody>
                    <a:bodyPr/>
                    <a:lstStyle/>
                    <a:p>
                      <a:pPr algn="ctr"/>
                      <a:r>
                        <a:rPr lang="ar-SA" sz="4000" kern="1200" dirty="0" smtClean="0">
                          <a:solidFill>
                            <a:schemeClr val="dk1"/>
                          </a:solidFill>
                          <a:effectLst/>
                          <a:latin typeface="Jameel Noori Nastaleeq" panose="02000503000000020004" pitchFamily="2" charset="-78"/>
                          <a:ea typeface="+mn-ea"/>
                          <a:cs typeface="Jameel Noori Nastaleeq" panose="02000503000000020004" pitchFamily="2" charset="-78"/>
                        </a:rPr>
                        <a:t>مُثلَّثْ</a:t>
                      </a:r>
                      <a:endParaRPr lang="en-US" sz="4000" kern="1200" dirty="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4000" kern="1200" dirty="0" smtClean="0">
                          <a:solidFill>
                            <a:schemeClr val="dk1"/>
                          </a:solidFill>
                          <a:effectLst/>
                          <a:latin typeface="Jameel Noori Nastaleeq" panose="02000503000000020004" pitchFamily="2" charset="-78"/>
                          <a:ea typeface="+mn-ea"/>
                          <a:cs typeface="Jameel Noori Nastaleeq" panose="02000503000000020004" pitchFamily="2" charset="-78"/>
                        </a:rPr>
                        <a:t>مثلث</a:t>
                      </a:r>
                      <a:endParaRPr lang="en-US" sz="4000" dirty="0">
                        <a:latin typeface="Jameel Noori Nastaleeq" panose="02000503000000020004" pitchFamily="2" charset="-78"/>
                        <a:cs typeface="Jameel Noori Nastaleeq" panose="0200050300000002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20004" pitchFamily="2" charset="-78"/>
                          <a:ea typeface="+mn-ea"/>
                          <a:cs typeface="Jameel Noori Nastaleeq" panose="02000503000000020004" pitchFamily="2" charset="-78"/>
                        </a:rPr>
                        <a:t>مُنْحنِی</a:t>
                      </a:r>
                      <a:endParaRPr lang="en-US" sz="40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4000" kern="1200" dirty="0" smtClean="0">
                          <a:solidFill>
                            <a:schemeClr val="dk1"/>
                          </a:solidFill>
                          <a:effectLst/>
                          <a:latin typeface="Jameel Noori Nastaleeq" panose="02000503000000020004" pitchFamily="2" charset="-78"/>
                          <a:ea typeface="+mn-ea"/>
                          <a:cs typeface="Jameel Noori Nastaleeq" panose="02000503000000020004" pitchFamily="2" charset="-78"/>
                        </a:rPr>
                        <a:t>منحنی</a:t>
                      </a:r>
                      <a:endParaRPr lang="en-US" sz="4000" dirty="0">
                        <a:latin typeface="Jameel Noori Nastaleeq" panose="02000503000000020004" pitchFamily="2" charset="-78"/>
                        <a:cs typeface="Jameel Noori Nastaleeq" panose="0200050300000002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20004" pitchFamily="2" charset="-78"/>
                          <a:ea typeface="+mn-ea"/>
                          <a:cs typeface="Jameel Noori Nastaleeq" panose="02000503000000020004" pitchFamily="2" charset="-78"/>
                        </a:rPr>
                        <a:t>بِندِی</a:t>
                      </a:r>
                      <a:endParaRPr lang="en-US" sz="4000" kern="1200" dirty="0" smtClean="0">
                        <a:solidFill>
                          <a:schemeClr val="dk1"/>
                        </a:solidFill>
                        <a:effectLst/>
                        <a:latin typeface="Jameel Noori Nastaleeq" panose="02000503000000020004" pitchFamily="2" charset="-78"/>
                        <a:ea typeface="+mn-ea"/>
                        <a:cs typeface="Jameel Noori Nastaleeq" panose="02000503000000020004" pitchFamily="2" charset="-78"/>
                      </a:endParaRPr>
                    </a:p>
                  </a:txBody>
                  <a:tcPr/>
                </a:tc>
                <a:tc>
                  <a:txBody>
                    <a:bodyPr/>
                    <a:lstStyle/>
                    <a:p>
                      <a:pPr algn="ctr"/>
                      <a:r>
                        <a:rPr lang="ar-SA" sz="4000" kern="1200" dirty="0" smtClean="0">
                          <a:solidFill>
                            <a:schemeClr val="dk1"/>
                          </a:solidFill>
                          <a:effectLst/>
                          <a:latin typeface="Jameel Noori Nastaleeq" panose="02000503000000020004" pitchFamily="2" charset="-78"/>
                          <a:ea typeface="+mn-ea"/>
                          <a:cs typeface="Jameel Noori Nastaleeq" panose="02000503000000020004" pitchFamily="2" charset="-78"/>
                        </a:rPr>
                        <a:t>بندی</a:t>
                      </a:r>
                      <a:endParaRPr lang="en-US" sz="4000" dirty="0">
                        <a:latin typeface="Jameel Noori Nastaleeq" panose="02000503000000020004" pitchFamily="2" charset="-78"/>
                        <a:cs typeface="Jameel Noori Nastaleeq" panose="02000503000000020004" pitchFamily="2" charset="-78"/>
                      </a:endParaRPr>
                    </a:p>
                  </a:txBody>
                  <a:tcPr/>
                </a:tc>
              </a:tr>
            </a:tbl>
          </a:graphicData>
        </a:graphic>
      </p:graphicFrame>
    </p:spTree>
    <p:extLst>
      <p:ext uri="{BB962C8B-B14F-4D97-AF65-F5344CB8AC3E}">
        <p14:creationId xmlns:p14="http://schemas.microsoft.com/office/powerpoint/2010/main" val="8496824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1850" y="246052"/>
            <a:ext cx="11434526" cy="6550896"/>
          </a:xfrm>
          <a:prstGeom prst="rect">
            <a:avLst/>
          </a:prstGeom>
        </p:spPr>
        <p:txBody>
          <a:bodyPr wrap="square">
            <a:spAutoFit/>
          </a:bodyPr>
          <a:lstStyle/>
          <a:p>
            <a:pPr algn="r">
              <a:lnSpc>
                <a:spcPct val="107000"/>
              </a:lnSpc>
              <a:spcAft>
                <a:spcPts val="800"/>
              </a:spcAft>
            </a:pPr>
            <a:r>
              <a:rPr lang="ar-SA" sz="32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درج ذیل پیرا گراف توجہ سے پڑھیں اور آخر میں دیے گئے سوالوں کے جواب تحریر کریں</a:t>
            </a:r>
            <a:r>
              <a:rPr lang="ar-SA" sz="32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en-US" sz="32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32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تفهیم </a:t>
            </a:r>
            <a:r>
              <a:rPr lang="ar-SA" sz="32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عبارت</a:t>
            </a:r>
            <a:r>
              <a:rPr lang="en-US" sz="32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3200" dirty="0">
                <a:latin typeface="Jameel Noori Nastaleeq" panose="02000503000000020004" pitchFamily="2" charset="-78"/>
                <a:ea typeface="Calibri" panose="020F0502020204030204" pitchFamily="34" charset="0"/>
                <a:cs typeface="Jameel Noori Nastaleeq" panose="02000503000000020004" pitchFamily="2" charset="-78"/>
              </a:rPr>
              <a:t>بچت کرنا ایک ایسا عمل ہے جس میں آپ اپنی آمدنی یا پیسوں کا کچھ حصہ خرچ کیے بغیر محفوظ رکھتے ہیں تا کہ یہ مستقبل میں کسی ضروری کام یا مقصد کے لیے استعمال کیا جاسکے ۔ یہ پیسے جمع کرنے کی عادت آپ کو غیر متوقع حالات، جیسے کہ ہنگامی اخراجات یا بڑی خریداریوں کے لیے مالی ، تحفظ فراہم کرتی ہے۔ بچت کا مقصد صرف پیسے محفوظ کرنا نہیں ہوتا، بلکہ یہ مستقبل کی ضروریات </a:t>
            </a:r>
            <a:r>
              <a:rPr lang="ar-SA" sz="3200" dirty="0" smtClean="0">
                <a:latin typeface="Jameel Noori Nastaleeq" panose="02000503000000020004" pitchFamily="2" charset="-78"/>
                <a:ea typeface="Calibri" panose="020F0502020204030204" pitchFamily="34" charset="0"/>
                <a:cs typeface="Jameel Noori Nastaleeq" panose="02000503000000020004" pitchFamily="2" charset="-78"/>
              </a:rPr>
              <a:t>اورخواہشات </a:t>
            </a:r>
            <a:r>
              <a:rPr lang="ar-SA" sz="3200" dirty="0">
                <a:latin typeface="Jameel Noori Nastaleeq" panose="02000503000000020004" pitchFamily="2" charset="-78"/>
                <a:ea typeface="Calibri" panose="020F0502020204030204" pitchFamily="34" charset="0"/>
                <a:cs typeface="Jameel Noori Nastaleeq" panose="02000503000000020004" pitchFamily="2" charset="-78"/>
              </a:rPr>
              <a:t>کو پوراکرنے کے لیے منصوبہ بندی کا ایک ذریعہ بھی ہے۔ بچت کرنے سے مالیاتی آزادی اور  استحکام حاصل کیا جا سکتا ہے ، جس سے آپ زندگی میں اپنے اہداف کو حاصل کرنے میں کام یاب ہو جاتے ہیں</a:t>
            </a:r>
            <a:r>
              <a:rPr lang="ar-SA" sz="3200" dirty="0" smtClean="0">
                <a:latin typeface="Jameel Noori Nastaleeq" panose="02000503000000020004" pitchFamily="2" charset="-78"/>
                <a:ea typeface="Calibri" panose="020F0502020204030204" pitchFamily="34" charset="0"/>
                <a:cs typeface="Jameel Noori Nastaleeq" panose="02000503000000020004" pitchFamily="2" charset="-78"/>
              </a:rPr>
              <a:t>۔</a:t>
            </a:r>
            <a:r>
              <a:rPr lang="en-US" sz="3200" dirty="0">
                <a:latin typeface="Jameel Noori Nastaleeq" panose="02000503000000020004" pitchFamily="2" charset="-78"/>
                <a:cs typeface="Jameel Noori Nastaleeq" panose="02000503000000020004" pitchFamily="2" charset="-78"/>
              </a:rPr>
              <a:t> </a:t>
            </a:r>
          </a:p>
          <a:p>
            <a:pPr algn="r"/>
            <a:r>
              <a:rPr lang="ar-SA" sz="3200" dirty="0">
                <a:solidFill>
                  <a:srgbClr val="FF0000"/>
                </a:solidFill>
                <a:latin typeface="Jameel Noori Nastaleeq" panose="02000503000000020004" pitchFamily="2" charset="-78"/>
                <a:cs typeface="Jameel Noori Nastaleeq" panose="02000503000000020004" pitchFamily="2" charset="-78"/>
              </a:rPr>
              <a:t>سوالات اور </a:t>
            </a:r>
            <a:r>
              <a:rPr lang="ar-SA" sz="3200" dirty="0" smtClean="0">
                <a:solidFill>
                  <a:srgbClr val="FF0000"/>
                </a:solidFill>
                <a:latin typeface="Jameel Noori Nastaleeq" panose="02000503000000020004" pitchFamily="2" charset="-78"/>
                <a:cs typeface="Jameel Noori Nastaleeq" panose="02000503000000020004" pitchFamily="2" charset="-78"/>
              </a:rPr>
              <a:t>جوابات</a:t>
            </a:r>
            <a:r>
              <a:rPr lang="en-US" sz="3200" dirty="0">
                <a:solidFill>
                  <a:srgbClr val="FF0000"/>
                </a:solidFill>
                <a:latin typeface="Jameel Noori Nastaleeq" panose="02000503000000020004" pitchFamily="2" charset="-78"/>
                <a:cs typeface="Jameel Noori Nastaleeq" panose="02000503000000020004" pitchFamily="2" charset="-78"/>
              </a:rPr>
              <a:t> </a:t>
            </a:r>
          </a:p>
          <a:p>
            <a:pPr algn="r"/>
            <a:r>
              <a:rPr lang="ar-SA" sz="3200" dirty="0">
                <a:solidFill>
                  <a:srgbClr val="FF0000"/>
                </a:solidFill>
                <a:latin typeface="Jameel Noori Nastaleeq" panose="02000503000000020004" pitchFamily="2" charset="-78"/>
                <a:cs typeface="Jameel Noori Nastaleeq" panose="02000503000000020004" pitchFamily="2" charset="-78"/>
              </a:rPr>
              <a:t>(الف) بچت کرنے سے کیا مراد ہے</a:t>
            </a:r>
            <a:r>
              <a:rPr lang="ar-SA" sz="3200" dirty="0" smtClean="0">
                <a:solidFill>
                  <a:srgbClr val="FF0000"/>
                </a:solidFill>
                <a:latin typeface="Jameel Noori Nastaleeq" panose="02000503000000020004" pitchFamily="2" charset="-78"/>
                <a:cs typeface="Jameel Noori Nastaleeq" panose="02000503000000020004" pitchFamily="2" charset="-78"/>
              </a:rPr>
              <a:t>؟</a:t>
            </a:r>
            <a:r>
              <a:rPr lang="en-US" sz="3200" dirty="0">
                <a:solidFill>
                  <a:srgbClr val="FF0000"/>
                </a:solidFill>
                <a:latin typeface="Jameel Noori Nastaleeq" panose="02000503000000020004" pitchFamily="2" charset="-78"/>
                <a:cs typeface="Jameel Noori Nastaleeq" panose="02000503000000020004" pitchFamily="2" charset="-78"/>
              </a:rPr>
              <a:t> </a:t>
            </a:r>
          </a:p>
          <a:p>
            <a:pPr algn="r"/>
            <a:r>
              <a:rPr lang="ar-SA" sz="3200" dirty="0">
                <a:solidFill>
                  <a:srgbClr val="FF0000"/>
                </a:solidFill>
                <a:latin typeface="Jameel Noori Nastaleeq" panose="02000503000000020004" pitchFamily="2" charset="-78"/>
                <a:cs typeface="Jameel Noori Nastaleeq" panose="02000503000000020004" pitchFamily="2" charset="-78"/>
              </a:rPr>
              <a:t>جواب:۔</a:t>
            </a:r>
            <a:endParaRPr lang="en-US" sz="3200" dirty="0">
              <a:solidFill>
                <a:srgbClr val="FF0000"/>
              </a:solidFill>
              <a:latin typeface="Jameel Noori Nastaleeq" panose="02000503000000020004" pitchFamily="2" charset="-78"/>
              <a:cs typeface="Jameel Noori Nastaleeq" panose="02000503000000020004" pitchFamily="2" charset="-78"/>
            </a:endParaRPr>
          </a:p>
          <a:p>
            <a:pPr algn="r"/>
            <a:r>
              <a:rPr lang="ar-SA" sz="3200" dirty="0">
                <a:latin typeface="Jameel Noori Nastaleeq" panose="02000503000000020004" pitchFamily="2" charset="-78"/>
                <a:cs typeface="Jameel Noori Nastaleeq" panose="02000503000000020004" pitchFamily="2" charset="-78"/>
              </a:rPr>
              <a:t>بچت کرنے سے مراد یہ ہے کہ آپ اپنی آمدنی یا پیسوں کا کچھ حصہ خرچ کیے بغیر محفوظ رکھتے ہیں تا کہ اسے مستقبل میں کسی ضروری کام یا مقصد کے لیے استعمال کیا جا سکے۔</a:t>
            </a:r>
            <a:endParaRPr lang="en-US" sz="3200" dirty="0">
              <a:effectLst/>
              <a:latin typeface="Jameel Noori Nastaleeq" panose="02000503000000020004" pitchFamily="2" charset="-78"/>
              <a:ea typeface="Calibri" panose="020F0502020204030204" pitchFamily="34" charset="0"/>
              <a:cs typeface="Jameel Noori Nastaleeq" panose="02000503000000020004" pitchFamily="2" charset="-78"/>
            </a:endParaRPr>
          </a:p>
        </p:txBody>
      </p:sp>
    </p:spTree>
    <p:extLst>
      <p:ext uri="{BB962C8B-B14F-4D97-AF65-F5344CB8AC3E}">
        <p14:creationId xmlns:p14="http://schemas.microsoft.com/office/powerpoint/2010/main" val="1665926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6748" y="-279917"/>
            <a:ext cx="11977735" cy="6978834"/>
          </a:xfrm>
          <a:prstGeom prst="rect">
            <a:avLst/>
          </a:prstGeom>
        </p:spPr>
        <p:txBody>
          <a:bodyPr wrap="square">
            <a:spAutoFit/>
          </a:bodyPr>
          <a:lstStyle/>
          <a:p>
            <a:pPr algn="r">
              <a:lnSpc>
                <a:spcPct val="107000"/>
              </a:lnSpc>
              <a:spcAft>
                <a:spcPts val="800"/>
              </a:spcAft>
            </a:pP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(ب) بچت کرنے کے کیا فائدے ہیں</a:t>
            </a:r>
            <a:r>
              <a:rPr lang="ar-SA"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جواب: </a:t>
            </a: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 </a:t>
            </a:r>
            <a:r>
              <a:rPr lang="ar-SA" sz="2800" dirty="0" smtClean="0">
                <a:latin typeface="Jameel Noori Nastaleeq" panose="02000503000000020004" pitchFamily="2" charset="-78"/>
                <a:ea typeface="Calibri" panose="020F0502020204030204" pitchFamily="34" charset="0"/>
                <a:cs typeface="Jameel Noori Nastaleeq" panose="02000503000000020004" pitchFamily="2" charset="-78"/>
              </a:rPr>
              <a:t>بچت </a:t>
            </a: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کرنے کے فوائد میں غیر متوقع حالات جیسے ہنگامی اخراجات یا بڑی خریداریوں کے لیے مالی تحفظ فراہم کرنا، مالیاتی آزادی حاصل کرنا اور زندگی میں اپنے اہداف کو حاصل کرنے میں کام یاب ہونا شامل ہیں</a:t>
            </a:r>
            <a:r>
              <a:rPr lang="ar-SA" sz="2800" dirty="0" smtClean="0">
                <a:latin typeface="Jameel Noori Nastaleeq" panose="02000503000000020004" pitchFamily="2" charset="-78"/>
                <a:ea typeface="Calibri" panose="020F0502020204030204" pitchFamily="34" charset="0"/>
                <a:cs typeface="Jameel Noori Nastaleeq" panose="02000503000000020004" pitchFamily="2" charset="-78"/>
              </a:rPr>
              <a:t>۔</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ج) کیا بچت کرنے کا مقصد محض اپنی رقم محفوظ کرتا ہے</a:t>
            </a:r>
            <a:r>
              <a:rPr lang="ar-SA"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جواب </a:t>
            </a:r>
            <a:r>
              <a:rPr lang="ar-SA"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ar-SA" sz="2800" dirty="0" smtClean="0">
                <a:latin typeface="Jameel Noori Nastaleeq" panose="02000503000000020004" pitchFamily="2" charset="-78"/>
                <a:ea typeface="Calibri" panose="020F0502020204030204" pitchFamily="34" charset="0"/>
                <a:cs typeface="Jameel Noori Nastaleeq" panose="02000503000000020004" pitchFamily="2" charset="-78"/>
              </a:rPr>
              <a:t>نہیں</a:t>
            </a: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 بچت کرنے کا مقصد صرف اپنی رقم محفوظ کرنا نہیں ہوتا ، بلکہ یہ مستقبل کی ضروریات اور خواہشات کو پورا کرنے کے لیے منصوبہ بندی کا ایک ذریعہ بھی ہے</a:t>
            </a:r>
            <a:r>
              <a:rPr lang="ar-SA" sz="2800" dirty="0" smtClean="0">
                <a:latin typeface="Jameel Noori Nastaleeq" panose="02000503000000020004" pitchFamily="2" charset="-78"/>
                <a:ea typeface="Calibri" panose="020F0502020204030204" pitchFamily="34" charset="0"/>
                <a:cs typeface="Jameel Noori Nastaleeq" panose="02000503000000020004" pitchFamily="2" charset="-78"/>
              </a:rPr>
              <a:t>۔</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(د) بچت سے کس طرح مالیاتی آزادی اور خود مختاری حاصل کی جاسکتی ہے</a:t>
            </a:r>
            <a:r>
              <a:rPr lang="ar-SA" sz="2800" dirty="0" smtClean="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جواب :۔ </a:t>
            </a:r>
            <a:r>
              <a:rPr lang="ar-SA" sz="2800" dirty="0" smtClean="0">
                <a:latin typeface="Jameel Noori Nastaleeq" panose="02000503000000020004" pitchFamily="2" charset="-78"/>
                <a:ea typeface="Calibri" panose="020F0502020204030204" pitchFamily="34" charset="0"/>
                <a:cs typeface="Jameel Noori Nastaleeq" panose="02000503000000020004" pitchFamily="2" charset="-78"/>
              </a:rPr>
              <a:t>بچت </a:t>
            </a: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کرنے سے ملیاتی آزادی اوراستحکام حاصل کیا جاسکتا ہے، کیونکہ یہ آپ کو غیر متوقع  اخراجات کے لیے تیاری میں مدد دیتی  ہے اور آپ کو اپنے اہداف کو پورا کرنے میں خود مختاری فراہم کرتی ہے۔ </a:t>
            </a:r>
            <a:r>
              <a:rPr lang="en-US" sz="2800" dirty="0">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(ہ) اس عبارت کا موزوں عنوان تجویز کریں۔ </a:t>
            </a:r>
            <a:r>
              <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 </a:t>
            </a:r>
          </a:p>
          <a:p>
            <a:pPr algn="r">
              <a:lnSpc>
                <a:spcPct val="107000"/>
              </a:lnSpc>
              <a:spcAft>
                <a:spcPts val="800"/>
              </a:spcAft>
            </a:pPr>
            <a:r>
              <a:rPr lang="ar-SA"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rPr>
              <a:t>جواب :۔ </a:t>
            </a:r>
            <a:endParaRPr lang="en-US" sz="2800" dirty="0">
              <a:solidFill>
                <a:srgbClr val="FF0000"/>
              </a:solidFill>
              <a:latin typeface="Jameel Noori Nastaleeq" panose="02000503000000020004" pitchFamily="2" charset="-78"/>
              <a:ea typeface="Calibri" panose="020F0502020204030204" pitchFamily="34" charset="0"/>
              <a:cs typeface="Jameel Noori Nastaleeq" panose="02000503000000020004" pitchFamily="2" charset="-78"/>
            </a:endParaRPr>
          </a:p>
          <a:p>
            <a:pPr algn="r"/>
            <a:r>
              <a:rPr lang="ar-SA" sz="2800" dirty="0">
                <a:latin typeface="Jameel Noori Nastaleeq" panose="02000503000000020004" pitchFamily="2" charset="-78"/>
                <a:ea typeface="Calibri" panose="020F0502020204030204" pitchFamily="34" charset="0"/>
                <a:cs typeface="Jameel Noori Nastaleeq" panose="02000503000000020004" pitchFamily="2" charset="-78"/>
              </a:rPr>
              <a:t>اس عبارت کا عنوان " بچت کی اہمیت اور اس کے فوائد " ہے۔</a:t>
            </a:r>
            <a:endParaRPr lang="en-US" sz="2800" dirty="0">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41890070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770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TotalTime>
  <Words>653</Words>
  <Application>Microsoft Office PowerPoint</Application>
  <PresentationFormat>Widescreen</PresentationFormat>
  <Paragraphs>244</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Jameel Noori Nastaleeq</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MK LAPTOP</cp:lastModifiedBy>
  <cp:revision>28</cp:revision>
  <dcterms:created xsi:type="dcterms:W3CDTF">2025-02-16T18:58:46Z</dcterms:created>
  <dcterms:modified xsi:type="dcterms:W3CDTF">2025-06-11T19:23:40Z</dcterms:modified>
</cp:coreProperties>
</file>